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7"/>
  </p:notesMasterIdLst>
  <p:sldIdLst>
    <p:sldId id="256" r:id="rId2"/>
    <p:sldId id="257" r:id="rId3"/>
    <p:sldId id="270" r:id="rId4"/>
    <p:sldId id="258" r:id="rId5"/>
    <p:sldId id="260" r:id="rId6"/>
    <p:sldId id="261" r:id="rId7"/>
    <p:sldId id="269" r:id="rId8"/>
    <p:sldId id="262" r:id="rId9"/>
    <p:sldId id="263" r:id="rId10"/>
    <p:sldId id="265" r:id="rId11"/>
    <p:sldId id="266" r:id="rId12"/>
    <p:sldId id="271" r:id="rId13"/>
    <p:sldId id="272" r:id="rId14"/>
    <p:sldId id="259" r:id="rId15"/>
    <p:sldId id="267" r:id="rId16"/>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Tahoma" pitchFamily="34" charset="0"/>
        <a:ea typeface="宋体" pitchFamily="2" charset="-122"/>
        <a:cs typeface="+mn-cs"/>
      </a:defRPr>
    </a:lvl1pPr>
    <a:lvl2pPr marL="457200" algn="l" rtl="0" fontAlgn="base">
      <a:spcBef>
        <a:spcPct val="0"/>
      </a:spcBef>
      <a:spcAft>
        <a:spcPct val="0"/>
      </a:spcAft>
      <a:defRPr kern="1200">
        <a:solidFill>
          <a:schemeClr val="tx1"/>
        </a:solidFill>
        <a:latin typeface="Tahoma" pitchFamily="34" charset="0"/>
        <a:ea typeface="宋体" pitchFamily="2" charset="-122"/>
        <a:cs typeface="+mn-cs"/>
      </a:defRPr>
    </a:lvl2pPr>
    <a:lvl3pPr marL="914400" algn="l" rtl="0" fontAlgn="base">
      <a:spcBef>
        <a:spcPct val="0"/>
      </a:spcBef>
      <a:spcAft>
        <a:spcPct val="0"/>
      </a:spcAft>
      <a:defRPr kern="1200">
        <a:solidFill>
          <a:schemeClr val="tx1"/>
        </a:solidFill>
        <a:latin typeface="Tahoma" pitchFamily="34" charset="0"/>
        <a:ea typeface="宋体" pitchFamily="2" charset="-122"/>
        <a:cs typeface="+mn-cs"/>
      </a:defRPr>
    </a:lvl3pPr>
    <a:lvl4pPr marL="1371600" algn="l" rtl="0" fontAlgn="base">
      <a:spcBef>
        <a:spcPct val="0"/>
      </a:spcBef>
      <a:spcAft>
        <a:spcPct val="0"/>
      </a:spcAft>
      <a:defRPr kern="1200">
        <a:solidFill>
          <a:schemeClr val="tx1"/>
        </a:solidFill>
        <a:latin typeface="Tahoma" pitchFamily="34" charset="0"/>
        <a:ea typeface="宋体" pitchFamily="2" charset="-122"/>
        <a:cs typeface="+mn-cs"/>
      </a:defRPr>
    </a:lvl4pPr>
    <a:lvl5pPr marL="1828800" algn="l" rtl="0" fontAlgn="base">
      <a:spcBef>
        <a:spcPct val="0"/>
      </a:spcBef>
      <a:spcAft>
        <a:spcPct val="0"/>
      </a:spcAft>
      <a:defRPr kern="1200">
        <a:solidFill>
          <a:schemeClr val="tx1"/>
        </a:solidFill>
        <a:latin typeface="Tahoma" pitchFamily="34" charset="0"/>
        <a:ea typeface="宋体" pitchFamily="2" charset="-122"/>
        <a:cs typeface="+mn-cs"/>
      </a:defRPr>
    </a:lvl5pPr>
    <a:lvl6pPr marL="2286000" algn="l" defTabSz="914400" rtl="0" eaLnBrk="1" latinLnBrk="0" hangingPunct="1">
      <a:defRPr kern="1200">
        <a:solidFill>
          <a:schemeClr val="tx1"/>
        </a:solidFill>
        <a:latin typeface="Tahoma" pitchFamily="34" charset="0"/>
        <a:ea typeface="宋体" pitchFamily="2" charset="-122"/>
        <a:cs typeface="+mn-cs"/>
      </a:defRPr>
    </a:lvl6pPr>
    <a:lvl7pPr marL="2743200" algn="l" defTabSz="914400" rtl="0" eaLnBrk="1" latinLnBrk="0" hangingPunct="1">
      <a:defRPr kern="1200">
        <a:solidFill>
          <a:schemeClr val="tx1"/>
        </a:solidFill>
        <a:latin typeface="Tahoma" pitchFamily="34" charset="0"/>
        <a:ea typeface="宋体" pitchFamily="2" charset="-122"/>
        <a:cs typeface="+mn-cs"/>
      </a:defRPr>
    </a:lvl7pPr>
    <a:lvl8pPr marL="3200400" algn="l" defTabSz="914400" rtl="0" eaLnBrk="1" latinLnBrk="0" hangingPunct="1">
      <a:defRPr kern="1200">
        <a:solidFill>
          <a:schemeClr val="tx1"/>
        </a:solidFill>
        <a:latin typeface="Tahoma" pitchFamily="34" charset="0"/>
        <a:ea typeface="宋体" pitchFamily="2" charset="-122"/>
        <a:cs typeface="+mn-cs"/>
      </a:defRPr>
    </a:lvl8pPr>
    <a:lvl9pPr marL="3657600" algn="l" defTabSz="914400" rtl="0" eaLnBrk="1" latinLnBrk="0" hangingPunct="1">
      <a:defRPr kern="1200">
        <a:solidFill>
          <a:schemeClr val="tx1"/>
        </a:solidFill>
        <a:latin typeface="Tahoma"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2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96BA55F-3601-4E6E-9617-067B28B9F229}" type="datetimeFigureOut">
              <a:rPr lang="zh-CN" altLang="en-US"/>
              <a:pPr>
                <a:defRPr/>
              </a:pPr>
              <a:t>2018-6-13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09AA474-A279-44C6-BEA0-E2D55CBCFECA}" type="slidenum">
              <a:rPr lang="zh-CN" altLang="en-US"/>
              <a:pPr>
                <a:defRPr/>
              </a:pPr>
              <a:t>‹#›</a:t>
            </a:fld>
            <a:endParaRPr lang="zh-CN" altLang="en-US"/>
          </a:p>
        </p:txBody>
      </p:sp>
    </p:spTree>
    <p:extLst>
      <p:ext uri="{BB962C8B-B14F-4D97-AF65-F5344CB8AC3E}">
        <p14:creationId xmlns:p14="http://schemas.microsoft.com/office/powerpoint/2010/main" val="37335645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2"/>
          <p:cNvGrpSpPr>
            <a:grpSpLocks/>
          </p:cNvGrpSpPr>
          <p:nvPr/>
        </p:nvGrpSpPr>
        <p:grpSpPr bwMode="auto">
          <a:xfrm>
            <a:off x="0" y="7620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14348" name="Rectangle 12"/>
          <p:cNvSpPr>
            <a:spLocks noGrp="1" noChangeArrowheads="1"/>
          </p:cNvSpPr>
          <p:nvPr>
            <p:ph type="ctrTitle"/>
          </p:nvPr>
        </p:nvSpPr>
        <p:spPr>
          <a:xfrm>
            <a:off x="990600" y="1966913"/>
            <a:ext cx="7772400" cy="1462087"/>
          </a:xfrm>
        </p:spPr>
        <p:txBody>
          <a:bodyPr/>
          <a:lstStyle>
            <a:lvl1pPr>
              <a:defRPr/>
            </a:lvl1pPr>
          </a:lstStyle>
          <a:p>
            <a:pPr lvl="0"/>
            <a:r>
              <a:rPr lang="zh-CN" altLang="en-US" noProof="0" smtClean="0"/>
              <a:t>单击此处编辑母版标题样式</a:t>
            </a:r>
          </a:p>
        </p:txBody>
      </p:sp>
      <p:sp>
        <p:nvSpPr>
          <p:cNvPr id="1434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zh-CN" altLang="en-US" noProof="0" smtClean="0"/>
              <a:t>单击此处编辑母版副标题样式</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ltLang="zh-CN"/>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ltLang="zh-CN"/>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958D75F7-16B1-4528-A673-C32A5C324AE1}" type="slidenum">
              <a:rPr lang="en-US" altLang="zh-CN"/>
              <a:pPr>
                <a:defRPr/>
              </a:pPr>
              <a:t>‹#›</a:t>
            </a:fld>
            <a:endParaRPr lang="en-US" altLang="zh-CN"/>
          </a:p>
        </p:txBody>
      </p:sp>
    </p:spTree>
    <p:extLst>
      <p:ext uri="{BB962C8B-B14F-4D97-AF65-F5344CB8AC3E}">
        <p14:creationId xmlns:p14="http://schemas.microsoft.com/office/powerpoint/2010/main" val="3609607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a:ln/>
        </p:spPr>
        <p:txBody>
          <a:bodyPr/>
          <a:lstStyle>
            <a:lvl1pPr>
              <a:defRPr/>
            </a:lvl1pPr>
          </a:lstStyle>
          <a:p>
            <a:pPr>
              <a:defRPr/>
            </a:pPr>
            <a:fld id="{CE9BA005-5235-4E5A-AD92-E55947DCF9C3}" type="slidenum">
              <a:rPr lang="en-US" altLang="zh-CN"/>
              <a:pPr>
                <a:defRPr/>
              </a:pPr>
              <a:t>‹#›</a:t>
            </a:fld>
            <a:endParaRPr lang="en-US" altLang="zh-CN"/>
          </a:p>
        </p:txBody>
      </p:sp>
    </p:spTree>
    <p:extLst>
      <p:ext uri="{BB962C8B-B14F-4D97-AF65-F5344CB8AC3E}">
        <p14:creationId xmlns:p14="http://schemas.microsoft.com/office/powerpoint/2010/main" val="2210365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92925" y="228600"/>
            <a:ext cx="2043113" cy="5867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762000" y="228600"/>
            <a:ext cx="5978525" cy="5867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a:ln/>
        </p:spPr>
        <p:txBody>
          <a:bodyPr/>
          <a:lstStyle>
            <a:lvl1pPr>
              <a:defRPr/>
            </a:lvl1pPr>
          </a:lstStyle>
          <a:p>
            <a:pPr>
              <a:defRPr/>
            </a:pPr>
            <a:fld id="{8A25912E-92E9-4805-8A39-ECD8CDF98117}" type="slidenum">
              <a:rPr lang="en-US" altLang="zh-CN"/>
              <a:pPr>
                <a:defRPr/>
              </a:pPr>
              <a:t>‹#›</a:t>
            </a:fld>
            <a:endParaRPr lang="en-US" altLang="zh-CN"/>
          </a:p>
        </p:txBody>
      </p:sp>
    </p:spTree>
    <p:extLst>
      <p:ext uri="{BB962C8B-B14F-4D97-AF65-F5344CB8AC3E}">
        <p14:creationId xmlns:p14="http://schemas.microsoft.com/office/powerpoint/2010/main" val="2251854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a:ln/>
        </p:spPr>
        <p:txBody>
          <a:bodyPr/>
          <a:lstStyle>
            <a:lvl1pPr>
              <a:defRPr/>
            </a:lvl1pPr>
          </a:lstStyle>
          <a:p>
            <a:pPr>
              <a:defRPr/>
            </a:pPr>
            <a:fld id="{0A7308F9-AC42-4197-81A3-6748967F9489}" type="slidenum">
              <a:rPr lang="en-US" altLang="zh-CN"/>
              <a:pPr>
                <a:defRPr/>
              </a:pPr>
              <a:t>‹#›</a:t>
            </a:fld>
            <a:endParaRPr lang="en-US" altLang="zh-CN"/>
          </a:p>
        </p:txBody>
      </p:sp>
    </p:spTree>
    <p:extLst>
      <p:ext uri="{BB962C8B-B14F-4D97-AF65-F5344CB8AC3E}">
        <p14:creationId xmlns:p14="http://schemas.microsoft.com/office/powerpoint/2010/main" val="379449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a:ln/>
        </p:spPr>
        <p:txBody>
          <a:bodyPr/>
          <a:lstStyle>
            <a:lvl1pPr>
              <a:defRPr/>
            </a:lvl1pPr>
          </a:lstStyle>
          <a:p>
            <a:pPr>
              <a:defRPr/>
            </a:pPr>
            <a:fld id="{A0CE4AC2-2EF2-4458-BD7A-DFDBEE6988CA}" type="slidenum">
              <a:rPr lang="en-US" altLang="zh-CN"/>
              <a:pPr>
                <a:defRPr/>
              </a:pPr>
              <a:t>‹#›</a:t>
            </a:fld>
            <a:endParaRPr lang="en-US" altLang="zh-CN"/>
          </a:p>
        </p:txBody>
      </p:sp>
    </p:spTree>
    <p:extLst>
      <p:ext uri="{BB962C8B-B14F-4D97-AF65-F5344CB8AC3E}">
        <p14:creationId xmlns:p14="http://schemas.microsoft.com/office/powerpoint/2010/main" val="1794743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762000" y="1524000"/>
            <a:ext cx="39624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876800" y="1524000"/>
            <a:ext cx="39624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p:cNvSpPr>
            <a:spLocks noGrp="1" noChangeArrowheads="1"/>
          </p:cNvSpPr>
          <p:nvPr>
            <p:ph type="sldNum" sz="quarter" idx="12"/>
          </p:nvPr>
        </p:nvSpPr>
        <p:spPr>
          <a:ln/>
        </p:spPr>
        <p:txBody>
          <a:bodyPr/>
          <a:lstStyle>
            <a:lvl1pPr>
              <a:defRPr/>
            </a:lvl1pPr>
          </a:lstStyle>
          <a:p>
            <a:pPr>
              <a:defRPr/>
            </a:pPr>
            <a:fld id="{5A45FB14-9E48-40F4-B205-10E3BE216840}" type="slidenum">
              <a:rPr lang="en-US" altLang="zh-CN"/>
              <a:pPr>
                <a:defRPr/>
              </a:pPr>
              <a:t>‹#›</a:t>
            </a:fld>
            <a:endParaRPr lang="en-US" altLang="zh-CN"/>
          </a:p>
        </p:txBody>
      </p:sp>
    </p:spTree>
    <p:extLst>
      <p:ext uri="{BB962C8B-B14F-4D97-AF65-F5344CB8AC3E}">
        <p14:creationId xmlns:p14="http://schemas.microsoft.com/office/powerpoint/2010/main" val="3825310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13"/>
          <p:cNvSpPr>
            <a:spLocks noGrp="1" noChangeArrowheads="1"/>
          </p:cNvSpPr>
          <p:nvPr>
            <p:ph type="sldNum" sz="quarter" idx="12"/>
          </p:nvPr>
        </p:nvSpPr>
        <p:spPr>
          <a:ln/>
        </p:spPr>
        <p:txBody>
          <a:bodyPr/>
          <a:lstStyle>
            <a:lvl1pPr>
              <a:defRPr/>
            </a:lvl1pPr>
          </a:lstStyle>
          <a:p>
            <a:pPr>
              <a:defRPr/>
            </a:pPr>
            <a:fld id="{E65FAB12-4525-47E4-96D3-7EED39F15EB1}" type="slidenum">
              <a:rPr lang="en-US" altLang="zh-CN"/>
              <a:pPr>
                <a:defRPr/>
              </a:pPr>
              <a:t>‹#›</a:t>
            </a:fld>
            <a:endParaRPr lang="en-US" altLang="zh-CN"/>
          </a:p>
        </p:txBody>
      </p:sp>
    </p:spTree>
    <p:extLst>
      <p:ext uri="{BB962C8B-B14F-4D97-AF65-F5344CB8AC3E}">
        <p14:creationId xmlns:p14="http://schemas.microsoft.com/office/powerpoint/2010/main" val="1798248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13"/>
          <p:cNvSpPr>
            <a:spLocks noGrp="1" noChangeArrowheads="1"/>
          </p:cNvSpPr>
          <p:nvPr>
            <p:ph type="sldNum" sz="quarter" idx="12"/>
          </p:nvPr>
        </p:nvSpPr>
        <p:spPr>
          <a:ln/>
        </p:spPr>
        <p:txBody>
          <a:bodyPr/>
          <a:lstStyle>
            <a:lvl1pPr>
              <a:defRPr/>
            </a:lvl1pPr>
          </a:lstStyle>
          <a:p>
            <a:pPr>
              <a:defRPr/>
            </a:pPr>
            <a:fld id="{E2456435-E2F8-4060-92A4-CB78E93225EA}" type="slidenum">
              <a:rPr lang="en-US" altLang="zh-CN"/>
              <a:pPr>
                <a:defRPr/>
              </a:pPr>
              <a:t>‹#›</a:t>
            </a:fld>
            <a:endParaRPr lang="en-US" altLang="zh-CN"/>
          </a:p>
        </p:txBody>
      </p:sp>
    </p:spTree>
    <p:extLst>
      <p:ext uri="{BB962C8B-B14F-4D97-AF65-F5344CB8AC3E}">
        <p14:creationId xmlns:p14="http://schemas.microsoft.com/office/powerpoint/2010/main" val="3963316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13"/>
          <p:cNvSpPr>
            <a:spLocks noGrp="1" noChangeArrowheads="1"/>
          </p:cNvSpPr>
          <p:nvPr>
            <p:ph type="sldNum" sz="quarter" idx="12"/>
          </p:nvPr>
        </p:nvSpPr>
        <p:spPr>
          <a:ln/>
        </p:spPr>
        <p:txBody>
          <a:bodyPr/>
          <a:lstStyle>
            <a:lvl1pPr>
              <a:defRPr/>
            </a:lvl1pPr>
          </a:lstStyle>
          <a:p>
            <a:pPr>
              <a:defRPr/>
            </a:pPr>
            <a:fld id="{2E00A9B3-C390-4F0A-9926-F9CFC90E8D4C}" type="slidenum">
              <a:rPr lang="en-US" altLang="zh-CN"/>
              <a:pPr>
                <a:defRPr/>
              </a:pPr>
              <a:t>‹#›</a:t>
            </a:fld>
            <a:endParaRPr lang="en-US" altLang="zh-CN"/>
          </a:p>
        </p:txBody>
      </p:sp>
    </p:spTree>
    <p:extLst>
      <p:ext uri="{BB962C8B-B14F-4D97-AF65-F5344CB8AC3E}">
        <p14:creationId xmlns:p14="http://schemas.microsoft.com/office/powerpoint/2010/main" val="3669558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p:cNvSpPr>
            <a:spLocks noGrp="1" noChangeArrowheads="1"/>
          </p:cNvSpPr>
          <p:nvPr>
            <p:ph type="sldNum" sz="quarter" idx="12"/>
          </p:nvPr>
        </p:nvSpPr>
        <p:spPr>
          <a:ln/>
        </p:spPr>
        <p:txBody>
          <a:bodyPr/>
          <a:lstStyle>
            <a:lvl1pPr>
              <a:defRPr/>
            </a:lvl1pPr>
          </a:lstStyle>
          <a:p>
            <a:pPr>
              <a:defRPr/>
            </a:pPr>
            <a:fld id="{378BD8FE-7B9F-44B0-8FF3-28A4EBA9CC38}" type="slidenum">
              <a:rPr lang="en-US" altLang="zh-CN"/>
              <a:pPr>
                <a:defRPr/>
              </a:pPr>
              <a:t>‹#›</a:t>
            </a:fld>
            <a:endParaRPr lang="en-US" altLang="zh-CN"/>
          </a:p>
        </p:txBody>
      </p:sp>
    </p:spTree>
    <p:extLst>
      <p:ext uri="{BB962C8B-B14F-4D97-AF65-F5344CB8AC3E}">
        <p14:creationId xmlns:p14="http://schemas.microsoft.com/office/powerpoint/2010/main" val="193686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p:cNvSpPr>
            <a:spLocks noGrp="1" noChangeArrowheads="1"/>
          </p:cNvSpPr>
          <p:nvPr>
            <p:ph type="sldNum" sz="quarter" idx="12"/>
          </p:nvPr>
        </p:nvSpPr>
        <p:spPr>
          <a:ln/>
        </p:spPr>
        <p:txBody>
          <a:bodyPr/>
          <a:lstStyle>
            <a:lvl1pPr>
              <a:defRPr/>
            </a:lvl1pPr>
          </a:lstStyle>
          <a:p>
            <a:pPr>
              <a:defRPr/>
            </a:pPr>
            <a:fld id="{C7D98346-C0C6-4282-9B52-12DA1A6E989B}" type="slidenum">
              <a:rPr lang="en-US" altLang="zh-CN"/>
              <a:pPr>
                <a:defRPr/>
              </a:pPr>
              <a:t>‹#›</a:t>
            </a:fld>
            <a:endParaRPr lang="en-US" altLang="zh-CN"/>
          </a:p>
        </p:txBody>
      </p:sp>
    </p:spTree>
    <p:extLst>
      <p:ext uri="{BB962C8B-B14F-4D97-AF65-F5344CB8AC3E}">
        <p14:creationId xmlns:p14="http://schemas.microsoft.com/office/powerpoint/2010/main" val="2473957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6413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p>
        </p:txBody>
      </p:sp>
      <p:sp>
        <p:nvSpPr>
          <p:cNvPr id="1027" name="Rectangle 3"/>
          <p:cNvSpPr>
            <a:spLocks noChangeArrowheads="1"/>
          </p:cNvSpPr>
          <p:nvPr/>
        </p:nvSpPr>
        <p:spPr bwMode="ltGray">
          <a:xfrm>
            <a:off x="800100" y="6413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p>
        </p:txBody>
      </p:sp>
      <p:sp>
        <p:nvSpPr>
          <p:cNvPr id="1028" name="Rectangle 4"/>
          <p:cNvSpPr>
            <a:spLocks noChangeArrowheads="1"/>
          </p:cNvSpPr>
          <p:nvPr/>
        </p:nvSpPr>
        <p:spPr bwMode="ltGray">
          <a:xfrm>
            <a:off x="541338" y="10636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p>
        </p:txBody>
      </p:sp>
      <p:sp>
        <p:nvSpPr>
          <p:cNvPr id="1029" name="Rectangle 5"/>
          <p:cNvSpPr>
            <a:spLocks noChangeArrowheads="1"/>
          </p:cNvSpPr>
          <p:nvPr/>
        </p:nvSpPr>
        <p:spPr bwMode="ltGray">
          <a:xfrm>
            <a:off x="911225" y="10636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p>
        </p:txBody>
      </p:sp>
      <p:sp>
        <p:nvSpPr>
          <p:cNvPr id="1030" name="Rectangle 6"/>
          <p:cNvSpPr>
            <a:spLocks noChangeArrowheads="1"/>
          </p:cNvSpPr>
          <p:nvPr/>
        </p:nvSpPr>
        <p:spPr bwMode="ltGray">
          <a:xfrm>
            <a:off x="127000" y="9906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p>
        </p:txBody>
      </p:sp>
      <p:sp>
        <p:nvSpPr>
          <p:cNvPr id="1031" name="Rectangle 7"/>
          <p:cNvSpPr>
            <a:spLocks noChangeArrowheads="1"/>
          </p:cNvSpPr>
          <p:nvPr/>
        </p:nvSpPr>
        <p:spPr bwMode="gray">
          <a:xfrm>
            <a:off x="762000" y="5334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p>
        </p:txBody>
      </p:sp>
      <p:sp>
        <p:nvSpPr>
          <p:cNvPr id="1032" name="Rectangle 8"/>
          <p:cNvSpPr>
            <a:spLocks noChangeArrowheads="1"/>
          </p:cNvSpPr>
          <p:nvPr/>
        </p:nvSpPr>
        <p:spPr bwMode="gray">
          <a:xfrm>
            <a:off x="442913" y="13239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zh-CN" altLang="zh-CN" sz="2400"/>
          </a:p>
        </p:txBody>
      </p:sp>
      <p:sp>
        <p:nvSpPr>
          <p:cNvPr id="1033" name="Rectangle 9"/>
          <p:cNvSpPr>
            <a:spLocks noGrp="1" noChangeArrowheads="1"/>
          </p:cNvSpPr>
          <p:nvPr>
            <p:ph type="title"/>
          </p:nvPr>
        </p:nvSpPr>
        <p:spPr bwMode="auto">
          <a:xfrm>
            <a:off x="1143000" y="228600"/>
            <a:ext cx="7793038" cy="928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
        <p:nvSpPr>
          <p:cNvPr id="1034" name="Rectangle 10"/>
          <p:cNvSpPr>
            <a:spLocks noGrp="1" noChangeArrowheads="1"/>
          </p:cNvSpPr>
          <p:nvPr>
            <p:ph type="body" idx="1"/>
          </p:nvPr>
        </p:nvSpPr>
        <p:spPr bwMode="auto">
          <a:xfrm>
            <a:off x="762000" y="1524000"/>
            <a:ext cx="80772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3323"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pPr>
              <a:defRPr/>
            </a:pPr>
            <a:endParaRPr lang="en-US" altLang="zh-CN"/>
          </a:p>
        </p:txBody>
      </p:sp>
      <p:sp>
        <p:nvSpPr>
          <p:cNvPr id="13324"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altLang="zh-CN"/>
          </a:p>
        </p:txBody>
      </p:sp>
      <p:sp>
        <p:nvSpPr>
          <p:cNvPr id="13325"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pPr>
              <a:defRPr/>
            </a:pPr>
            <a:fld id="{0EE2FAFF-9452-4B85-B405-8D9982C3706F}"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762"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ea typeface="华文新魏" pitchFamily="2" charset="-122"/>
          <a:cs typeface="宋体" pitchFamily="2" charset="-122"/>
        </a:defRPr>
      </a:lvl2pPr>
      <a:lvl3pPr algn="l" rtl="0" eaLnBrk="0" fontAlgn="base" hangingPunct="0">
        <a:spcBef>
          <a:spcPct val="0"/>
        </a:spcBef>
        <a:spcAft>
          <a:spcPct val="0"/>
        </a:spcAft>
        <a:defRPr sz="4400">
          <a:solidFill>
            <a:schemeClr val="tx2"/>
          </a:solidFill>
          <a:latin typeface="Tahoma" pitchFamily="34" charset="0"/>
          <a:ea typeface="华文新魏" pitchFamily="2" charset="-122"/>
          <a:cs typeface="宋体" pitchFamily="2" charset="-122"/>
        </a:defRPr>
      </a:lvl3pPr>
      <a:lvl4pPr algn="l" rtl="0" eaLnBrk="0" fontAlgn="base" hangingPunct="0">
        <a:spcBef>
          <a:spcPct val="0"/>
        </a:spcBef>
        <a:spcAft>
          <a:spcPct val="0"/>
        </a:spcAft>
        <a:defRPr sz="4400">
          <a:solidFill>
            <a:schemeClr val="tx2"/>
          </a:solidFill>
          <a:latin typeface="Tahoma" pitchFamily="34" charset="0"/>
          <a:ea typeface="华文新魏" pitchFamily="2" charset="-122"/>
          <a:cs typeface="宋体" pitchFamily="2" charset="-122"/>
        </a:defRPr>
      </a:lvl4pPr>
      <a:lvl5pPr algn="l" rtl="0" eaLnBrk="0" fontAlgn="base" hangingPunct="0">
        <a:spcBef>
          <a:spcPct val="0"/>
        </a:spcBef>
        <a:spcAft>
          <a:spcPct val="0"/>
        </a:spcAft>
        <a:defRPr sz="4400">
          <a:solidFill>
            <a:schemeClr val="tx2"/>
          </a:solidFill>
          <a:latin typeface="Tahoma" pitchFamily="34" charset="0"/>
          <a:ea typeface="华文新魏" pitchFamily="2" charset="-122"/>
          <a:cs typeface="宋体" pitchFamily="2" charset="-122"/>
        </a:defRPr>
      </a:lvl5pPr>
      <a:lvl6pPr marL="457200" algn="l" rtl="0" fontAlgn="base">
        <a:spcBef>
          <a:spcPct val="0"/>
        </a:spcBef>
        <a:spcAft>
          <a:spcPct val="0"/>
        </a:spcAft>
        <a:defRPr sz="4400">
          <a:solidFill>
            <a:schemeClr val="tx2"/>
          </a:solidFill>
          <a:latin typeface="Tahoma" pitchFamily="34" charset="0"/>
          <a:ea typeface="华文新魏" pitchFamily="2" charset="-122"/>
          <a:cs typeface="宋体" pitchFamily="2" charset="-122"/>
        </a:defRPr>
      </a:lvl6pPr>
      <a:lvl7pPr marL="914400" algn="l" rtl="0" fontAlgn="base">
        <a:spcBef>
          <a:spcPct val="0"/>
        </a:spcBef>
        <a:spcAft>
          <a:spcPct val="0"/>
        </a:spcAft>
        <a:defRPr sz="4400">
          <a:solidFill>
            <a:schemeClr val="tx2"/>
          </a:solidFill>
          <a:latin typeface="Tahoma" pitchFamily="34" charset="0"/>
          <a:ea typeface="华文新魏" pitchFamily="2" charset="-122"/>
          <a:cs typeface="宋体" pitchFamily="2" charset="-122"/>
        </a:defRPr>
      </a:lvl7pPr>
      <a:lvl8pPr marL="1371600" algn="l" rtl="0" fontAlgn="base">
        <a:spcBef>
          <a:spcPct val="0"/>
        </a:spcBef>
        <a:spcAft>
          <a:spcPct val="0"/>
        </a:spcAft>
        <a:defRPr sz="4400">
          <a:solidFill>
            <a:schemeClr val="tx2"/>
          </a:solidFill>
          <a:latin typeface="Tahoma" pitchFamily="34" charset="0"/>
          <a:ea typeface="华文新魏" pitchFamily="2" charset="-122"/>
          <a:cs typeface="宋体" pitchFamily="2" charset="-122"/>
        </a:defRPr>
      </a:lvl8pPr>
      <a:lvl9pPr marL="1828800" algn="l" rtl="0" fontAlgn="base">
        <a:spcBef>
          <a:spcPct val="0"/>
        </a:spcBef>
        <a:spcAft>
          <a:spcPct val="0"/>
        </a:spcAft>
        <a:defRPr sz="4400">
          <a:solidFill>
            <a:schemeClr val="tx2"/>
          </a:solidFill>
          <a:latin typeface="Tahoma" pitchFamily="34" charset="0"/>
          <a:ea typeface="华文新魏" pitchFamily="2" charset="-122"/>
          <a:cs typeface="宋体" pitchFamily="2" charset="-122"/>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90600" y="1828800"/>
            <a:ext cx="7772400" cy="2438400"/>
          </a:xfrm>
        </p:spPr>
        <p:txBody>
          <a:bodyPr/>
          <a:lstStyle/>
          <a:p>
            <a:pPr algn="ctr" eaLnBrk="1" hangingPunct="1"/>
            <a:r>
              <a:rPr lang="zh-CN" altLang="en-US" sz="4800" dirty="0" smtClean="0"/>
              <a:t>计科学院</a:t>
            </a:r>
            <a:r>
              <a:rPr lang="en-US" altLang="zh-CN" sz="4800" dirty="0" smtClean="0"/>
              <a:t>2019</a:t>
            </a:r>
            <a:r>
              <a:rPr lang="zh-CN" altLang="en-US" sz="4800" dirty="0" smtClean="0"/>
              <a:t>届</a:t>
            </a:r>
            <a:br>
              <a:rPr lang="zh-CN" altLang="en-US" sz="4800" dirty="0" smtClean="0"/>
            </a:br>
            <a:r>
              <a:rPr lang="zh-CN" altLang="en-US" sz="4800" dirty="0" smtClean="0"/>
              <a:t>本科毕业设计（论文）</a:t>
            </a:r>
            <a:r>
              <a:rPr lang="en-US" altLang="zh-CN" sz="4800" dirty="0" smtClean="0"/>
              <a:t/>
            </a:r>
            <a:br>
              <a:rPr lang="en-US" altLang="zh-CN" sz="4800" dirty="0" smtClean="0"/>
            </a:br>
            <a:r>
              <a:rPr lang="zh-CN" altLang="en-US" sz="4800" dirty="0" smtClean="0"/>
              <a:t>工作概要</a:t>
            </a:r>
          </a:p>
        </p:txBody>
      </p:sp>
      <p:sp>
        <p:nvSpPr>
          <p:cNvPr id="4099" name="Rectangle 3"/>
          <p:cNvSpPr>
            <a:spLocks noGrp="1" noChangeArrowheads="1"/>
          </p:cNvSpPr>
          <p:nvPr>
            <p:ph type="subTitle" idx="1"/>
          </p:nvPr>
        </p:nvSpPr>
        <p:spPr>
          <a:xfrm>
            <a:off x="1371600" y="4953000"/>
            <a:ext cx="7239000" cy="1752600"/>
          </a:xfrm>
        </p:spPr>
        <p:txBody>
          <a:bodyPr/>
          <a:lstStyle/>
          <a:p>
            <a:pPr algn="r" eaLnBrk="1" hangingPunct="1"/>
            <a:r>
              <a:rPr lang="zh-CN" altLang="en-US" sz="2400" dirty="0" smtClean="0">
                <a:latin typeface="华文新魏" pitchFamily="2" charset="-122"/>
                <a:ea typeface="华文新魏" pitchFamily="2" charset="-122"/>
              </a:rPr>
              <a:t>计算机科学学院  答辩委员会</a:t>
            </a:r>
            <a:endParaRPr lang="en-US" altLang="zh-CN" sz="2400" dirty="0" smtClean="0">
              <a:latin typeface="华文新魏" pitchFamily="2" charset="-122"/>
              <a:ea typeface="华文新魏" pitchFamily="2" charset="-122"/>
            </a:endParaRPr>
          </a:p>
          <a:p>
            <a:pPr algn="r" eaLnBrk="1" hangingPunct="1"/>
            <a:r>
              <a:rPr lang="en-US" altLang="zh-CN" sz="2400" dirty="0" smtClean="0">
                <a:latin typeface="华文新魏" pitchFamily="2" charset="-122"/>
                <a:ea typeface="华文新魏" pitchFamily="2" charset="-122"/>
              </a:rPr>
              <a:t>2018</a:t>
            </a:r>
            <a:r>
              <a:rPr lang="zh-CN" altLang="en-US" sz="2400" dirty="0" smtClean="0">
                <a:latin typeface="华文新魏" pitchFamily="2" charset="-122"/>
                <a:ea typeface="华文新魏" pitchFamily="2" charset="-122"/>
              </a:rPr>
              <a:t>年</a:t>
            </a:r>
            <a:r>
              <a:rPr lang="en-US" altLang="zh-CN" sz="2400" dirty="0" smtClean="0">
                <a:latin typeface="华文新魏" pitchFamily="2" charset="-122"/>
                <a:ea typeface="华文新魏" pitchFamily="2" charset="-122"/>
              </a:rPr>
              <a:t>6</a:t>
            </a:r>
            <a:r>
              <a:rPr lang="zh-CN" altLang="en-US" sz="2400" dirty="0" smtClean="0">
                <a:latin typeface="华文新魏" pitchFamily="2" charset="-122"/>
                <a:ea typeface="华文新魏" pitchFamily="2" charset="-122"/>
              </a:rPr>
              <a:t>月</a:t>
            </a:r>
          </a:p>
        </p:txBody>
      </p:sp>
      <p:sp>
        <p:nvSpPr>
          <p:cNvPr id="3076" name="灯片编号占位符 1"/>
          <p:cNvSpPr>
            <a:spLocks noGrp="1"/>
          </p:cNvSpPr>
          <p:nvPr>
            <p:ph type="sldNum" sz="quarter" idx="12"/>
          </p:nvPr>
        </p:nvSpPr>
        <p:spPr>
          <a:noFill/>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fld id="{A2335C8C-31C7-4E16-93FB-41A91BFEF42E}" type="slidenum">
              <a:rPr lang="en-US" altLang="zh-CN" smtClean="0">
                <a:solidFill>
                  <a:schemeClr val="bg2"/>
                </a:solidFill>
              </a:rPr>
              <a:pPr eaLnBrk="1" hangingPunct="1"/>
              <a:t>1</a:t>
            </a:fld>
            <a:endParaRPr lang="en-US" altLang="zh-CN" smtClean="0">
              <a:solidFill>
                <a:schemeClr val="bg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dissolve">
                                      <p:cBhvr>
                                        <p:cTn id="7" dur="500"/>
                                        <p:tgtEl>
                                          <p:spTgt spid="409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099">
                                            <p:txEl>
                                              <p:pRg st="0" end="0"/>
                                            </p:txEl>
                                          </p:spTgt>
                                        </p:tgtEl>
                                        <p:attrNameLst>
                                          <p:attrName>style.visibility</p:attrName>
                                        </p:attrNameLst>
                                      </p:cBhvr>
                                      <p:to>
                                        <p:strVal val="visible"/>
                                      </p:to>
                                    </p:set>
                                    <p:animEffect transition="in" filter="dissolve">
                                      <p:cBhvr>
                                        <p:cTn id="10" dur="500"/>
                                        <p:tgtEl>
                                          <p:spTgt spid="4099">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Effect transition="in" filter="dissolve">
                                      <p:cBhvr>
                                        <p:cTn id="13" dur="500"/>
                                        <p:tgtEl>
                                          <p:spTgt spid="40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zh-CN" smtClean="0"/>
              <a:t>3.5 </a:t>
            </a:r>
            <a:r>
              <a:rPr lang="zh-CN" altLang="en-US" smtClean="0"/>
              <a:t>正式答辩</a:t>
            </a:r>
          </a:p>
        </p:txBody>
      </p:sp>
      <p:sp>
        <p:nvSpPr>
          <p:cNvPr id="22531" name="Rectangle 3"/>
          <p:cNvSpPr>
            <a:spLocks noGrp="1" noChangeArrowheads="1"/>
          </p:cNvSpPr>
          <p:nvPr>
            <p:ph type="body" idx="1"/>
          </p:nvPr>
        </p:nvSpPr>
        <p:spPr/>
        <p:txBody>
          <a:bodyPr>
            <a:normAutofit/>
          </a:bodyPr>
          <a:lstStyle/>
          <a:p>
            <a:pPr eaLnBrk="1" hangingPunct="1"/>
            <a:r>
              <a:rPr lang="zh-CN" altLang="en-US" sz="2800" b="1" dirty="0" smtClean="0">
                <a:solidFill>
                  <a:schemeClr val="folHlink"/>
                </a:solidFill>
              </a:rPr>
              <a:t>一辩（暂定）：</a:t>
            </a:r>
            <a:r>
              <a:rPr lang="en-US" altLang="zh-CN" b="1" dirty="0" smtClean="0">
                <a:solidFill>
                  <a:schemeClr val="folHlink"/>
                </a:solidFill>
              </a:rPr>
              <a:t>2019</a:t>
            </a:r>
            <a:r>
              <a:rPr lang="zh-CN" altLang="en-US" b="1" dirty="0" smtClean="0">
                <a:solidFill>
                  <a:schemeClr val="folHlink"/>
                </a:solidFill>
              </a:rPr>
              <a:t>年</a:t>
            </a:r>
            <a:r>
              <a:rPr lang="en-US" altLang="zh-CN" b="1" dirty="0" smtClean="0">
                <a:solidFill>
                  <a:schemeClr val="folHlink"/>
                </a:solidFill>
              </a:rPr>
              <a:t>3</a:t>
            </a:r>
            <a:r>
              <a:rPr lang="zh-CN" altLang="en-US" b="1" dirty="0" smtClean="0">
                <a:solidFill>
                  <a:schemeClr val="folHlink"/>
                </a:solidFill>
              </a:rPr>
              <a:t>月</a:t>
            </a:r>
            <a:r>
              <a:rPr lang="en-US" altLang="zh-CN" b="1" dirty="0" smtClean="0">
                <a:solidFill>
                  <a:schemeClr val="folHlink"/>
                </a:solidFill>
              </a:rPr>
              <a:t>30</a:t>
            </a:r>
            <a:r>
              <a:rPr lang="zh-CN" altLang="en-US" b="1" dirty="0" smtClean="0">
                <a:solidFill>
                  <a:schemeClr val="folHlink"/>
                </a:solidFill>
              </a:rPr>
              <a:t>日</a:t>
            </a:r>
            <a:r>
              <a:rPr lang="zh-CN" altLang="en-US" sz="2800" dirty="0" smtClean="0"/>
              <a:t>。只有通过了中期答辩和文档查重的学生才能参加。</a:t>
            </a:r>
          </a:p>
          <a:p>
            <a:pPr eaLnBrk="1" hangingPunct="1"/>
            <a:r>
              <a:rPr lang="zh-CN" altLang="en-US" sz="2800" b="1" dirty="0" smtClean="0">
                <a:solidFill>
                  <a:schemeClr val="folHlink"/>
                </a:solidFill>
              </a:rPr>
              <a:t>二辩（暂定）：</a:t>
            </a:r>
            <a:r>
              <a:rPr lang="en-US" altLang="zh-CN" b="1" dirty="0" smtClean="0">
                <a:solidFill>
                  <a:schemeClr val="folHlink"/>
                </a:solidFill>
              </a:rPr>
              <a:t>2019</a:t>
            </a:r>
            <a:r>
              <a:rPr lang="zh-CN" altLang="en-US" b="1" dirty="0" smtClean="0">
                <a:solidFill>
                  <a:schemeClr val="folHlink"/>
                </a:solidFill>
              </a:rPr>
              <a:t>年</a:t>
            </a:r>
            <a:r>
              <a:rPr lang="en-US" altLang="zh-CN" b="1" dirty="0" smtClean="0">
                <a:solidFill>
                  <a:schemeClr val="folHlink"/>
                </a:solidFill>
              </a:rPr>
              <a:t>4</a:t>
            </a:r>
            <a:r>
              <a:rPr lang="zh-CN" altLang="en-US" b="1" dirty="0" smtClean="0">
                <a:solidFill>
                  <a:schemeClr val="folHlink"/>
                </a:solidFill>
              </a:rPr>
              <a:t>月</a:t>
            </a:r>
            <a:r>
              <a:rPr lang="en-US" altLang="zh-CN" b="1" dirty="0" smtClean="0">
                <a:solidFill>
                  <a:schemeClr val="folHlink"/>
                </a:solidFill>
              </a:rPr>
              <a:t>20</a:t>
            </a:r>
            <a:r>
              <a:rPr lang="zh-CN" altLang="en-US" b="1" dirty="0" smtClean="0">
                <a:solidFill>
                  <a:schemeClr val="folHlink"/>
                </a:solidFill>
              </a:rPr>
              <a:t>日</a:t>
            </a:r>
            <a:r>
              <a:rPr lang="zh-CN" altLang="en-US" sz="2800" dirty="0" smtClean="0"/>
              <a:t>。未参加一辩或未通过一辩的学生必须参加。</a:t>
            </a:r>
            <a:endParaRPr lang="en-US" altLang="zh-CN" sz="2800" dirty="0" smtClean="0"/>
          </a:p>
          <a:p>
            <a:pPr eaLnBrk="1" hangingPunct="1"/>
            <a:r>
              <a:rPr lang="zh-CN" altLang="en-US" sz="2800" dirty="0" smtClean="0"/>
              <a:t>通过答辩资格审核的学生于答辩当日现场提交任务书、开题报告、毕业论文或项目设计综合文档等材料的电子稿。</a:t>
            </a:r>
            <a:endParaRPr lang="en-US" altLang="zh-CN" sz="2800" dirty="0" smtClean="0"/>
          </a:p>
        </p:txBody>
      </p:sp>
      <p:sp>
        <p:nvSpPr>
          <p:cNvPr id="12292" name="灯片编号占位符 1"/>
          <p:cNvSpPr>
            <a:spLocks noGrp="1"/>
          </p:cNvSpPr>
          <p:nvPr>
            <p:ph type="sldNum" sz="quarter" idx="12"/>
          </p:nvPr>
        </p:nvSpPr>
        <p:spPr>
          <a:noFill/>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fld id="{F5D9F5EF-205C-4B9F-88EC-CBC264822CF2}" type="slidenum">
              <a:rPr lang="en-US" altLang="zh-CN" smtClean="0"/>
              <a:pPr eaLnBrk="1" hangingPunct="1"/>
              <a:t>10</a:t>
            </a:fld>
            <a:endParaRPr lang="en-US" altLang="zh-CN"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dissolve">
                                      <p:cBhvr>
                                        <p:cTn id="7" dur="500"/>
                                        <p:tgtEl>
                                          <p:spTgt spid="225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531">
                                            <p:txEl>
                                              <p:pRg st="0" end="0"/>
                                            </p:txEl>
                                          </p:spTgt>
                                        </p:tgtEl>
                                        <p:attrNameLst>
                                          <p:attrName>style.visibility</p:attrName>
                                        </p:attrNameLst>
                                      </p:cBhvr>
                                      <p:to>
                                        <p:strVal val="visible"/>
                                      </p:to>
                                    </p:set>
                                    <p:animEffect transition="in" filter="dissolve">
                                      <p:cBhvr>
                                        <p:cTn id="12" dur="500"/>
                                        <p:tgtEl>
                                          <p:spTgt spid="2253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531">
                                            <p:txEl>
                                              <p:pRg st="1" end="1"/>
                                            </p:txEl>
                                          </p:spTgt>
                                        </p:tgtEl>
                                        <p:attrNameLst>
                                          <p:attrName>style.visibility</p:attrName>
                                        </p:attrNameLst>
                                      </p:cBhvr>
                                      <p:to>
                                        <p:strVal val="visible"/>
                                      </p:to>
                                    </p:set>
                                    <p:animEffect transition="in" filter="dissolve">
                                      <p:cBhvr>
                                        <p:cTn id="17" dur="500"/>
                                        <p:tgtEl>
                                          <p:spTgt spid="2253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531">
                                            <p:txEl>
                                              <p:pRg st="2" end="2"/>
                                            </p:txEl>
                                          </p:spTgt>
                                        </p:tgtEl>
                                        <p:attrNameLst>
                                          <p:attrName>style.visibility</p:attrName>
                                        </p:attrNameLst>
                                      </p:cBhvr>
                                      <p:to>
                                        <p:strVal val="visible"/>
                                      </p:to>
                                    </p:set>
                                    <p:animEffect transition="in" filter="dissolve">
                                      <p:cBhvr>
                                        <p:cTn id="22" dur="5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zh-CN" smtClean="0"/>
              <a:t>3.6 </a:t>
            </a:r>
            <a:r>
              <a:rPr lang="zh-CN" altLang="en-US" smtClean="0"/>
              <a:t>档案袋整理</a:t>
            </a:r>
          </a:p>
        </p:txBody>
      </p:sp>
      <p:sp>
        <p:nvSpPr>
          <p:cNvPr id="23555" name="Rectangle 3"/>
          <p:cNvSpPr>
            <a:spLocks noGrp="1" noChangeArrowheads="1"/>
          </p:cNvSpPr>
          <p:nvPr>
            <p:ph type="body" idx="1"/>
          </p:nvPr>
        </p:nvSpPr>
        <p:spPr/>
        <p:txBody>
          <a:bodyPr/>
          <a:lstStyle/>
          <a:p>
            <a:pPr eaLnBrk="1" hangingPunct="1"/>
            <a:r>
              <a:rPr lang="zh-CN" altLang="en-US" dirty="0" smtClean="0"/>
              <a:t>按照学校和学院的要求，由学生整理打印所有毕业设计（论文）相关的材料并刻录光盘，完成“毕业设计（论文）档案袋”的装袋。对于档案袋整理不符合要求的学生，其毕业设计（论文）总成绩评定为不合格。</a:t>
            </a:r>
            <a:endParaRPr lang="en-US" altLang="zh-CN" dirty="0" smtClean="0"/>
          </a:p>
          <a:p>
            <a:pPr eaLnBrk="1" hangingPunct="1"/>
            <a:r>
              <a:rPr lang="zh-CN" altLang="en-US" dirty="0" smtClean="0"/>
              <a:t>档案袋提交截止时间为答辩结果公示之后十日内。</a:t>
            </a:r>
          </a:p>
        </p:txBody>
      </p:sp>
      <p:sp>
        <p:nvSpPr>
          <p:cNvPr id="13317" name="灯片编号占位符 1"/>
          <p:cNvSpPr>
            <a:spLocks noGrp="1"/>
          </p:cNvSpPr>
          <p:nvPr>
            <p:ph type="sldNum" sz="quarter" idx="12"/>
          </p:nvPr>
        </p:nvSpPr>
        <p:spPr>
          <a:noFill/>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fld id="{4AEC8181-548C-4F39-BA7B-9C1F53C0CC7E}" type="slidenum">
              <a:rPr lang="en-US" altLang="zh-CN" smtClean="0"/>
              <a:pPr eaLnBrk="1" hangingPunct="1"/>
              <a:t>11</a:t>
            </a:fld>
            <a:endParaRPr lang="en-US" altLang="zh-CN"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dissolve">
                                      <p:cBhvr>
                                        <p:cTn id="7" dur="500"/>
                                        <p:tgtEl>
                                          <p:spTgt spid="235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dissolve">
                                      <p:cBhvr>
                                        <p:cTn id="12" dur="500"/>
                                        <p:tgtEl>
                                          <p:spTgt spid="235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3555">
                                            <p:txEl>
                                              <p:pRg st="1" end="1"/>
                                            </p:txEl>
                                          </p:spTgt>
                                        </p:tgtEl>
                                        <p:attrNameLst>
                                          <p:attrName>style.visibility</p:attrName>
                                        </p:attrNameLst>
                                      </p:cBhvr>
                                      <p:to>
                                        <p:strVal val="visible"/>
                                      </p:to>
                                    </p:set>
                                    <p:animEffect transition="in" filter="dissolve">
                                      <p:cBhvr>
                                        <p:cTn id="17" dur="500"/>
                                        <p:tgtEl>
                                          <p:spTgt spid="235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zh-CN" smtClean="0"/>
              <a:t>3.6 </a:t>
            </a:r>
            <a:r>
              <a:rPr lang="zh-CN" altLang="en-US" smtClean="0"/>
              <a:t>档案袋整理</a:t>
            </a:r>
          </a:p>
        </p:txBody>
      </p:sp>
      <p:sp>
        <p:nvSpPr>
          <p:cNvPr id="13317" name="灯片编号占位符 1"/>
          <p:cNvSpPr>
            <a:spLocks noGrp="1"/>
          </p:cNvSpPr>
          <p:nvPr>
            <p:ph type="sldNum" sz="quarter" idx="12"/>
          </p:nvPr>
        </p:nvSpPr>
        <p:spPr>
          <a:noFill/>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fld id="{4AEC8181-548C-4F39-BA7B-9C1F53C0CC7E}" type="slidenum">
              <a:rPr lang="en-US" altLang="zh-CN" smtClean="0"/>
              <a:pPr eaLnBrk="1" hangingPunct="1"/>
              <a:t>12</a:t>
            </a:fld>
            <a:endParaRPr lang="en-US" altLang="zh-CN"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752600"/>
            <a:ext cx="7953138" cy="3886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612694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dissolve">
                                      <p:cBhvr>
                                        <p:cTn id="7" dur="500"/>
                                        <p:tgtEl>
                                          <p:spTgt spid="2355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 calcmode="lin" valueType="num">
                                      <p:cBhvr>
                                        <p:cTn id="12" dur="500" fill="hold"/>
                                        <p:tgtEl>
                                          <p:spTgt spid="1026"/>
                                        </p:tgtEl>
                                        <p:attrNameLst>
                                          <p:attrName>ppt_w</p:attrName>
                                        </p:attrNameLst>
                                      </p:cBhvr>
                                      <p:tavLst>
                                        <p:tav tm="0">
                                          <p:val>
                                            <p:fltVal val="0"/>
                                          </p:val>
                                        </p:tav>
                                        <p:tav tm="100000">
                                          <p:val>
                                            <p:strVal val="#ppt_w"/>
                                          </p:val>
                                        </p:tav>
                                      </p:tavLst>
                                    </p:anim>
                                    <p:anim calcmode="lin" valueType="num">
                                      <p:cBhvr>
                                        <p:cTn id="13" dur="500" fill="hold"/>
                                        <p:tgtEl>
                                          <p:spTgt spid="1026"/>
                                        </p:tgtEl>
                                        <p:attrNameLst>
                                          <p:attrName>ppt_h</p:attrName>
                                        </p:attrNameLst>
                                      </p:cBhvr>
                                      <p:tavLst>
                                        <p:tav tm="0">
                                          <p:val>
                                            <p:fltVal val="0"/>
                                          </p:val>
                                        </p:tav>
                                        <p:tav tm="100000">
                                          <p:val>
                                            <p:strVal val="#ppt_h"/>
                                          </p:val>
                                        </p:tav>
                                      </p:tavLst>
                                    </p:anim>
                                    <p:animEffect transition="in" filter="fade">
                                      <p:cBhvr>
                                        <p:cTn id="14"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zh-CN" smtClean="0"/>
              <a:t>3.6 </a:t>
            </a:r>
            <a:r>
              <a:rPr lang="zh-CN" altLang="en-US" smtClean="0"/>
              <a:t>档案袋整理</a:t>
            </a:r>
          </a:p>
        </p:txBody>
      </p:sp>
      <p:sp>
        <p:nvSpPr>
          <p:cNvPr id="13317" name="灯片编号占位符 1"/>
          <p:cNvSpPr>
            <a:spLocks noGrp="1"/>
          </p:cNvSpPr>
          <p:nvPr>
            <p:ph type="sldNum" sz="quarter" idx="12"/>
          </p:nvPr>
        </p:nvSpPr>
        <p:spPr>
          <a:noFill/>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fld id="{4AEC8181-548C-4F39-BA7B-9C1F53C0CC7E}" type="slidenum">
              <a:rPr lang="en-US" altLang="zh-CN" smtClean="0"/>
              <a:pPr eaLnBrk="1" hangingPunct="1"/>
              <a:t>13</a:t>
            </a:fld>
            <a:endParaRPr lang="en-US" altLang="zh-CN" smtClean="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524000"/>
            <a:ext cx="3409950" cy="473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87727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dissolve">
                                      <p:cBhvr>
                                        <p:cTn id="7" dur="5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zh-CN" smtClean="0"/>
              <a:t>4</a:t>
            </a:r>
            <a:r>
              <a:rPr lang="zh-CN" altLang="en-US" smtClean="0"/>
              <a:t>、一些注意事项</a:t>
            </a:r>
          </a:p>
        </p:txBody>
      </p:sp>
      <p:sp>
        <p:nvSpPr>
          <p:cNvPr id="16387" name="Rectangle 3"/>
          <p:cNvSpPr>
            <a:spLocks noGrp="1" noChangeArrowheads="1"/>
          </p:cNvSpPr>
          <p:nvPr>
            <p:ph type="body" idx="1"/>
          </p:nvPr>
        </p:nvSpPr>
        <p:spPr>
          <a:xfrm>
            <a:off x="762000" y="1524000"/>
            <a:ext cx="8077200" cy="5003800"/>
          </a:xfrm>
        </p:spPr>
        <p:txBody>
          <a:bodyPr/>
          <a:lstStyle/>
          <a:p>
            <a:pPr marL="609600" indent="-609600" eaLnBrk="1" hangingPunct="1">
              <a:lnSpc>
                <a:spcPct val="80000"/>
              </a:lnSpc>
              <a:buClr>
                <a:schemeClr val="tx1"/>
              </a:buClr>
              <a:buSzTx/>
              <a:buFont typeface="Wingdings" pitchFamily="2" charset="2"/>
              <a:buAutoNum type="arabicPeriod"/>
            </a:pPr>
            <a:r>
              <a:rPr lang="zh-CN" altLang="en-US" sz="2800" dirty="0" smtClean="0"/>
              <a:t>端正态度，加强重视，制定计划。对于态度不端正的学生，指导教师有权拒绝继续指导。</a:t>
            </a:r>
          </a:p>
          <a:p>
            <a:pPr marL="609600" indent="-609600" eaLnBrk="1" hangingPunct="1">
              <a:lnSpc>
                <a:spcPct val="80000"/>
              </a:lnSpc>
              <a:buClr>
                <a:schemeClr val="tx1"/>
              </a:buClr>
              <a:buSzTx/>
              <a:buFont typeface="Wingdings" pitchFamily="2" charset="2"/>
              <a:buAutoNum type="arabicPeriod"/>
            </a:pPr>
            <a:r>
              <a:rPr lang="zh-CN" altLang="en-US" sz="2800" dirty="0" smtClean="0"/>
              <a:t>每周主动与教师取得联系，接受指导，及时填写</a:t>
            </a:r>
            <a:r>
              <a:rPr lang="zh-CN" altLang="en-US" sz="2800" dirty="0" smtClean="0">
                <a:latin typeface="宋体" pitchFamily="2" charset="-122"/>
              </a:rPr>
              <a:t>“</a:t>
            </a:r>
            <a:r>
              <a:rPr lang="zh-CN" altLang="en-US" sz="2800" dirty="0" smtClean="0"/>
              <a:t>乐山师范学院毕业设计（论文）工作指导、检查登记表</a:t>
            </a:r>
            <a:r>
              <a:rPr lang="zh-CN" altLang="en-US" sz="2800" dirty="0" smtClean="0">
                <a:latin typeface="宋体" pitchFamily="2" charset="-122"/>
              </a:rPr>
              <a:t>”</a:t>
            </a:r>
            <a:r>
              <a:rPr lang="zh-CN" altLang="en-US" sz="2800" dirty="0" smtClean="0"/>
              <a:t>并签字 。</a:t>
            </a:r>
          </a:p>
          <a:p>
            <a:pPr marL="609600" indent="-609600" eaLnBrk="1" hangingPunct="1">
              <a:lnSpc>
                <a:spcPct val="80000"/>
              </a:lnSpc>
              <a:buClr>
                <a:schemeClr val="tx1"/>
              </a:buClr>
              <a:buSzTx/>
              <a:buFont typeface="Wingdings" pitchFamily="2" charset="2"/>
              <a:buAutoNum type="arabicPeriod"/>
            </a:pPr>
            <a:r>
              <a:rPr lang="zh-CN" altLang="en-US" sz="2800" dirty="0" smtClean="0"/>
              <a:t>设计过程中要提高需求分析阶段的工作质量，注重文档的编写。</a:t>
            </a:r>
          </a:p>
          <a:p>
            <a:pPr marL="609600" indent="-609600" eaLnBrk="1" hangingPunct="1">
              <a:lnSpc>
                <a:spcPct val="80000"/>
              </a:lnSpc>
              <a:buClr>
                <a:schemeClr val="tx1"/>
              </a:buClr>
              <a:buSzTx/>
              <a:buFont typeface="Wingdings" pitchFamily="2" charset="2"/>
              <a:buAutoNum type="arabicPeriod"/>
            </a:pPr>
            <a:r>
              <a:rPr lang="zh-CN" altLang="en-US" sz="2800" dirty="0" smtClean="0"/>
              <a:t>在确保项目顺利完成的情况下，应预留充分的时间（至少</a:t>
            </a:r>
            <a:r>
              <a:rPr lang="en-US" altLang="zh-CN" sz="2800" dirty="0" smtClean="0"/>
              <a:t>2</a:t>
            </a:r>
            <a:r>
              <a:rPr lang="zh-CN" altLang="en-US" sz="2800" dirty="0" smtClean="0"/>
              <a:t>周）来撰写论文或文档。</a:t>
            </a:r>
          </a:p>
          <a:p>
            <a:pPr marL="609600" indent="-609600" eaLnBrk="1" hangingPunct="1">
              <a:lnSpc>
                <a:spcPct val="80000"/>
              </a:lnSpc>
              <a:buClr>
                <a:schemeClr val="tx1"/>
              </a:buClr>
              <a:buSzTx/>
              <a:buFont typeface="Wingdings" pitchFamily="2" charset="2"/>
              <a:buAutoNum type="arabicPeriod"/>
            </a:pPr>
            <a:r>
              <a:rPr lang="zh-CN" altLang="en-US" sz="2800" dirty="0" smtClean="0"/>
              <a:t>一人一题，不能雷同，杜绝抄袭，一经查重发现，毕业设计（论文）成绩计为不合格。</a:t>
            </a:r>
          </a:p>
          <a:p>
            <a:pPr marL="609600" indent="-609600" eaLnBrk="1" hangingPunct="1">
              <a:lnSpc>
                <a:spcPct val="80000"/>
              </a:lnSpc>
              <a:buClr>
                <a:schemeClr val="tx1"/>
              </a:buClr>
              <a:buSzTx/>
              <a:buFont typeface="Wingdings" pitchFamily="2" charset="2"/>
              <a:buAutoNum type="arabicPeriod"/>
            </a:pPr>
            <a:r>
              <a:rPr lang="zh-CN" altLang="en-US" sz="2800" dirty="0" smtClean="0"/>
              <a:t>随时关注学院主页（</a:t>
            </a:r>
            <a:r>
              <a:rPr lang="en-US" altLang="zh-CN" sz="2800" dirty="0" smtClean="0"/>
              <a:t>http://c.lsnu.edu.cn/</a:t>
            </a:r>
            <a:r>
              <a:rPr lang="zh-CN" altLang="en-US" sz="2800" dirty="0" smtClean="0"/>
              <a:t>）的毕业设计栏目，获取最新通知要求和文档模板。</a:t>
            </a:r>
            <a:endParaRPr lang="en-US" altLang="zh-CN" sz="1400" dirty="0" smtClean="0"/>
          </a:p>
          <a:p>
            <a:pPr marL="609600" indent="-609600" eaLnBrk="1" hangingPunct="1">
              <a:lnSpc>
                <a:spcPct val="80000"/>
              </a:lnSpc>
              <a:buClr>
                <a:schemeClr val="tx1"/>
              </a:buClr>
              <a:buSzTx/>
              <a:buFont typeface="Wingdings" pitchFamily="2" charset="2"/>
              <a:buAutoNum type="arabicPeriod"/>
            </a:pPr>
            <a:endParaRPr lang="zh-CN" altLang="en-US" sz="2800" dirty="0" smtClean="0"/>
          </a:p>
        </p:txBody>
      </p:sp>
      <p:sp>
        <p:nvSpPr>
          <p:cNvPr id="14340" name="灯片编号占位符 1"/>
          <p:cNvSpPr>
            <a:spLocks noGrp="1"/>
          </p:cNvSpPr>
          <p:nvPr>
            <p:ph type="sldNum" sz="quarter" idx="12"/>
          </p:nvPr>
        </p:nvSpPr>
        <p:spPr>
          <a:noFill/>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fld id="{A53681A9-CF3D-418E-8E9B-82400C778EA7}" type="slidenum">
              <a:rPr lang="en-US" altLang="zh-CN" smtClean="0"/>
              <a:pPr eaLnBrk="1" hangingPunct="1"/>
              <a:t>14</a:t>
            </a:fld>
            <a:endParaRPr lang="en-US" altLang="zh-CN"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dissolve">
                                      <p:cBhvr>
                                        <p:cTn id="7" dur="500"/>
                                        <p:tgtEl>
                                          <p:spTgt spid="163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dissolve">
                                      <p:cBhvr>
                                        <p:cTn id="12" dur="500"/>
                                        <p:tgtEl>
                                          <p:spTgt spid="163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387">
                                            <p:txEl>
                                              <p:pRg st="1" end="1"/>
                                            </p:txEl>
                                          </p:spTgt>
                                        </p:tgtEl>
                                        <p:attrNameLst>
                                          <p:attrName>style.visibility</p:attrName>
                                        </p:attrNameLst>
                                      </p:cBhvr>
                                      <p:to>
                                        <p:strVal val="visible"/>
                                      </p:to>
                                    </p:set>
                                    <p:animEffect transition="in" filter="dissolve">
                                      <p:cBhvr>
                                        <p:cTn id="17" dur="500"/>
                                        <p:tgtEl>
                                          <p:spTgt spid="1638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387">
                                            <p:txEl>
                                              <p:pRg st="2" end="2"/>
                                            </p:txEl>
                                          </p:spTgt>
                                        </p:tgtEl>
                                        <p:attrNameLst>
                                          <p:attrName>style.visibility</p:attrName>
                                        </p:attrNameLst>
                                      </p:cBhvr>
                                      <p:to>
                                        <p:strVal val="visible"/>
                                      </p:to>
                                    </p:set>
                                    <p:animEffect transition="in" filter="dissolve">
                                      <p:cBhvr>
                                        <p:cTn id="22" dur="500"/>
                                        <p:tgtEl>
                                          <p:spTgt spid="1638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387">
                                            <p:txEl>
                                              <p:pRg st="3" end="3"/>
                                            </p:txEl>
                                          </p:spTgt>
                                        </p:tgtEl>
                                        <p:attrNameLst>
                                          <p:attrName>style.visibility</p:attrName>
                                        </p:attrNameLst>
                                      </p:cBhvr>
                                      <p:to>
                                        <p:strVal val="visible"/>
                                      </p:to>
                                    </p:set>
                                    <p:animEffect transition="in" filter="dissolve">
                                      <p:cBhvr>
                                        <p:cTn id="27" dur="500"/>
                                        <p:tgtEl>
                                          <p:spTgt spid="1638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6387">
                                            <p:txEl>
                                              <p:pRg st="4" end="4"/>
                                            </p:txEl>
                                          </p:spTgt>
                                        </p:tgtEl>
                                        <p:attrNameLst>
                                          <p:attrName>style.visibility</p:attrName>
                                        </p:attrNameLst>
                                      </p:cBhvr>
                                      <p:to>
                                        <p:strVal val="visible"/>
                                      </p:to>
                                    </p:set>
                                    <p:animEffect transition="in" filter="dissolve">
                                      <p:cBhvr>
                                        <p:cTn id="32" dur="500"/>
                                        <p:tgtEl>
                                          <p:spTgt spid="1638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6387">
                                            <p:txEl>
                                              <p:pRg st="5" end="5"/>
                                            </p:txEl>
                                          </p:spTgt>
                                        </p:tgtEl>
                                        <p:attrNameLst>
                                          <p:attrName>style.visibility</p:attrName>
                                        </p:attrNameLst>
                                      </p:cBhvr>
                                      <p:to>
                                        <p:strVal val="visible"/>
                                      </p:to>
                                    </p:set>
                                    <p:animEffect transition="in" filter="dissolve">
                                      <p:cBhvr>
                                        <p:cTn id="37" dur="500"/>
                                        <p:tgtEl>
                                          <p:spTgt spid="163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186" y="2209800"/>
            <a:ext cx="7667625" cy="3286125"/>
          </a:xfrm>
          <a:prstGeom prst="rect">
            <a:avLst/>
          </a:prstGeom>
        </p:spPr>
      </p:pic>
      <p:sp>
        <p:nvSpPr>
          <p:cNvPr id="15362" name="Rectangle 2"/>
          <p:cNvSpPr>
            <a:spLocks noGrp="1" noChangeArrowheads="1"/>
          </p:cNvSpPr>
          <p:nvPr>
            <p:ph type="title"/>
          </p:nvPr>
        </p:nvSpPr>
        <p:spPr/>
        <p:txBody>
          <a:bodyPr/>
          <a:lstStyle/>
          <a:p>
            <a:pPr eaLnBrk="1" hangingPunct="1"/>
            <a:r>
              <a:rPr lang="en-US" altLang="zh-CN" smtClean="0"/>
              <a:t>5</a:t>
            </a:r>
            <a:r>
              <a:rPr lang="zh-CN" altLang="en-US" smtClean="0"/>
              <a:t>、自由提问</a:t>
            </a:r>
          </a:p>
        </p:txBody>
      </p:sp>
      <p:sp>
        <p:nvSpPr>
          <p:cNvPr id="15363" name="Rectangle 3"/>
          <p:cNvSpPr>
            <a:spLocks noGrp="1" noChangeArrowheads="1"/>
          </p:cNvSpPr>
          <p:nvPr>
            <p:ph type="body" idx="1"/>
          </p:nvPr>
        </p:nvSpPr>
        <p:spPr/>
        <p:txBody>
          <a:bodyPr/>
          <a:lstStyle/>
          <a:p>
            <a:pPr eaLnBrk="1" hangingPunct="1"/>
            <a:endParaRPr lang="zh-CN" altLang="zh-CN" smtClean="0"/>
          </a:p>
        </p:txBody>
      </p:sp>
      <p:sp>
        <p:nvSpPr>
          <p:cNvPr id="25604" name="WordArt 4"/>
          <p:cNvSpPr>
            <a:spLocks noChangeArrowheads="1" noChangeShapeType="1" noTextEdit="1"/>
          </p:cNvSpPr>
          <p:nvPr/>
        </p:nvSpPr>
        <p:spPr bwMode="auto">
          <a:xfrm>
            <a:off x="4724400" y="2514600"/>
            <a:ext cx="1600200" cy="3733800"/>
          </a:xfrm>
          <a:prstGeom prst="rect">
            <a:avLst/>
          </a:prstGeom>
        </p:spPr>
        <p:txBody>
          <a:bodyPr wrap="none" fromWordArt="1">
            <a:prstTxWarp prst="textSlantUp">
              <a:avLst>
                <a:gd name="adj" fmla="val 32056"/>
              </a:avLst>
            </a:prstTxWarp>
          </a:bodyPr>
          <a:lstStyle/>
          <a:p>
            <a:pPr algn="ctr"/>
            <a:r>
              <a:rPr lang="en-US" altLang="zh-CN" sz="80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宋体"/>
                <a:ea typeface="宋体"/>
              </a:rPr>
              <a:t>?</a:t>
            </a:r>
            <a:endParaRPr lang="zh-CN" altLang="en-US" sz="80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宋体"/>
              <a:ea typeface="宋体"/>
            </a:endParaRPr>
          </a:p>
        </p:txBody>
      </p:sp>
      <p:sp>
        <p:nvSpPr>
          <p:cNvPr id="15365" name="灯片编号占位符 1"/>
          <p:cNvSpPr>
            <a:spLocks noGrp="1"/>
          </p:cNvSpPr>
          <p:nvPr>
            <p:ph type="sldNum" sz="quarter" idx="12"/>
          </p:nvPr>
        </p:nvSpPr>
        <p:spPr>
          <a:noFill/>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fld id="{7CA33B19-3A9B-49C5-A8CB-3C2ABFB826C4}" type="slidenum">
              <a:rPr lang="en-US" altLang="zh-CN" smtClean="0"/>
              <a:pPr eaLnBrk="1" hangingPunct="1"/>
              <a:t>15</a:t>
            </a:fld>
            <a:endParaRPr lang="en-US" altLang="zh-CN"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repeatCount="indefinite" fill="hold" grpId="0" nodeType="afterEffect">
                                  <p:stCondLst>
                                    <p:cond delay="0"/>
                                  </p:stCondLst>
                                  <p:endCondLst>
                                    <p:cond evt="onNext" delay="0">
                                      <p:tgtEl>
                                        <p:sldTgt/>
                                      </p:tgtEl>
                                    </p:cond>
                                  </p:endCondLst>
                                  <p:childTnLst>
                                    <p:set>
                                      <p:cBhvr>
                                        <p:cTn id="6" dur="1" fill="hold">
                                          <p:stCondLst>
                                            <p:cond delay="0"/>
                                          </p:stCondLst>
                                        </p:cTn>
                                        <p:tgtEl>
                                          <p:spTgt spid="25604"/>
                                        </p:tgtEl>
                                        <p:attrNameLst>
                                          <p:attrName>style.visibility</p:attrName>
                                        </p:attrNameLst>
                                      </p:cBhvr>
                                      <p:to>
                                        <p:strVal val="visible"/>
                                      </p:to>
                                    </p:set>
                                    <p:anim calcmode="lin" valueType="num">
                                      <p:cBhvr>
                                        <p:cTn id="7" dur="5000" fill="hold"/>
                                        <p:tgtEl>
                                          <p:spTgt spid="25604"/>
                                        </p:tgtEl>
                                        <p:attrNameLst>
                                          <p:attrName>ppt_w</p:attrName>
                                        </p:attrNameLst>
                                      </p:cBhvr>
                                      <p:tavLst>
                                        <p:tav tm="0" fmla="#ppt_w*sin(2.5*pi*$)">
                                          <p:val>
                                            <p:fltVal val="0"/>
                                          </p:val>
                                        </p:tav>
                                        <p:tav tm="100000">
                                          <p:val>
                                            <p:fltVal val="1"/>
                                          </p:val>
                                        </p:tav>
                                      </p:tavLst>
                                    </p:anim>
                                    <p:anim calcmode="lin" valueType="num">
                                      <p:cBhvr>
                                        <p:cTn id="8" dur="5000" fill="hold"/>
                                        <p:tgtEl>
                                          <p:spTgt spid="2560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zh-CN" dirty="0" smtClean="0"/>
              <a:t>1</a:t>
            </a:r>
            <a:r>
              <a:rPr lang="zh-CN" altLang="en-US" dirty="0" smtClean="0"/>
              <a:t>、毕业设计（论文）的意义</a:t>
            </a:r>
          </a:p>
        </p:txBody>
      </p:sp>
      <p:sp>
        <p:nvSpPr>
          <p:cNvPr id="5123" name="Rectangle 3"/>
          <p:cNvSpPr>
            <a:spLocks noGrp="1" noChangeArrowheads="1"/>
          </p:cNvSpPr>
          <p:nvPr>
            <p:ph type="body" idx="1"/>
          </p:nvPr>
        </p:nvSpPr>
        <p:spPr>
          <a:xfrm>
            <a:off x="609600" y="1676400"/>
            <a:ext cx="8345488" cy="4800600"/>
          </a:xfrm>
        </p:spPr>
        <p:txBody>
          <a:bodyPr/>
          <a:lstStyle/>
          <a:p>
            <a:pPr eaLnBrk="1" hangingPunct="1"/>
            <a:r>
              <a:rPr lang="zh-CN" altLang="en-US" dirty="0" smtClean="0"/>
              <a:t>毕业设计（论文）是实现本科培养目标的重要实践教学环节，对大学生的创新能力、实践能力和综合素质的培养有着非常重要的作用，同时也是衡量高校办学质量、办学效果的一项重要评价内容。</a:t>
            </a:r>
          </a:p>
          <a:p>
            <a:pPr eaLnBrk="1" hangingPunct="1"/>
            <a:r>
              <a:rPr lang="zh-CN" altLang="en-US" dirty="0" smtClean="0"/>
              <a:t>根据我校学分制文件和本科人才培养方案的规定，凡我校普通本科（含专升本）学生必须完成毕业设计（论文），</a:t>
            </a:r>
            <a:r>
              <a:rPr lang="zh-CN" altLang="en-US" b="1" dirty="0" smtClean="0">
                <a:solidFill>
                  <a:schemeClr val="folHlink"/>
                </a:solidFill>
              </a:rPr>
              <a:t>成绩合格后方能按期取得毕业证和学位证。</a:t>
            </a:r>
            <a:r>
              <a:rPr lang="zh-CN" altLang="en-US" dirty="0" smtClean="0"/>
              <a:t> </a:t>
            </a:r>
          </a:p>
        </p:txBody>
      </p:sp>
      <p:sp>
        <p:nvSpPr>
          <p:cNvPr id="4100" name="灯片编号占位符 1"/>
          <p:cNvSpPr>
            <a:spLocks noGrp="1"/>
          </p:cNvSpPr>
          <p:nvPr>
            <p:ph type="sldNum" sz="quarter" idx="12"/>
          </p:nvPr>
        </p:nvSpPr>
        <p:spPr>
          <a:noFill/>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fld id="{6ABAFD47-F841-49D4-815B-692E5954B143}" type="slidenum">
              <a:rPr lang="en-US" altLang="zh-CN" smtClean="0"/>
              <a:pPr eaLnBrk="1" hangingPunct="1"/>
              <a:t>2</a:t>
            </a:fld>
            <a:endParaRPr lang="en-US" altLang="zh-CN"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dissolve">
                                      <p:cBhvr>
                                        <p:cTn id="7" dur="500"/>
                                        <p:tgtEl>
                                          <p:spTgt spid="5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3">
                                            <p:txEl>
                                              <p:pRg st="0" end="0"/>
                                            </p:txEl>
                                          </p:spTgt>
                                        </p:tgtEl>
                                        <p:attrNameLst>
                                          <p:attrName>style.visibility</p:attrName>
                                        </p:attrNameLst>
                                      </p:cBhvr>
                                      <p:to>
                                        <p:strVal val="visible"/>
                                      </p:to>
                                    </p:set>
                                    <p:animEffect transition="in" filter="dissolve">
                                      <p:cBhvr>
                                        <p:cTn id="12" dur="500"/>
                                        <p:tgtEl>
                                          <p:spTgt spid="512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123">
                                            <p:txEl>
                                              <p:pRg st="1" end="1"/>
                                            </p:txEl>
                                          </p:spTgt>
                                        </p:tgtEl>
                                        <p:attrNameLst>
                                          <p:attrName>style.visibility</p:attrName>
                                        </p:attrNameLst>
                                      </p:cBhvr>
                                      <p:to>
                                        <p:strVal val="visible"/>
                                      </p:to>
                                    </p:set>
                                    <p:animEffect transition="in" filter="dissolve">
                                      <p:cBhvr>
                                        <p:cTn id="17" dur="5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zh-CN" dirty="0"/>
              <a:t>2</a:t>
            </a:r>
            <a:r>
              <a:rPr lang="zh-CN" altLang="en-US" dirty="0"/>
              <a:t>、</a:t>
            </a:r>
            <a:r>
              <a:rPr lang="zh-CN" altLang="en-US" dirty="0" smtClean="0"/>
              <a:t>毕业设计（论文）题目</a:t>
            </a:r>
            <a:r>
              <a:rPr lang="zh-CN" altLang="en-US" dirty="0"/>
              <a:t>类型</a:t>
            </a:r>
            <a:endParaRPr lang="zh-CN" altLang="en-US" dirty="0" smtClean="0"/>
          </a:p>
        </p:txBody>
      </p:sp>
      <p:sp>
        <p:nvSpPr>
          <p:cNvPr id="5123" name="Rectangle 3"/>
          <p:cNvSpPr>
            <a:spLocks noGrp="1" noChangeArrowheads="1"/>
          </p:cNvSpPr>
          <p:nvPr>
            <p:ph type="body" idx="1"/>
          </p:nvPr>
        </p:nvSpPr>
        <p:spPr>
          <a:xfrm>
            <a:off x="609600" y="1676400"/>
            <a:ext cx="8345488" cy="4800600"/>
          </a:xfrm>
        </p:spPr>
        <p:txBody>
          <a:bodyPr>
            <a:normAutofit fontScale="92500"/>
          </a:bodyPr>
          <a:lstStyle/>
          <a:p>
            <a:pPr eaLnBrk="1" hangingPunct="1">
              <a:lnSpc>
                <a:spcPct val="90000"/>
              </a:lnSpc>
              <a:defRPr/>
            </a:pPr>
            <a:r>
              <a:rPr lang="zh-CN" altLang="en-US" sz="2800" b="1" dirty="0"/>
              <a:t>“</a:t>
            </a:r>
            <a:r>
              <a:rPr lang="zh-CN" altLang="en-US" sz="2800" b="1" dirty="0">
                <a:solidFill>
                  <a:schemeClr val="tx2"/>
                </a:solidFill>
              </a:rPr>
              <a:t>设计</a:t>
            </a:r>
            <a:r>
              <a:rPr lang="en-US" altLang="zh-CN" sz="2800" b="1" dirty="0">
                <a:solidFill>
                  <a:schemeClr val="tx2"/>
                </a:solidFill>
              </a:rPr>
              <a:t>+</a:t>
            </a:r>
            <a:r>
              <a:rPr lang="zh-CN" altLang="en-US" sz="2800" b="1" dirty="0">
                <a:solidFill>
                  <a:schemeClr val="tx2"/>
                </a:solidFill>
              </a:rPr>
              <a:t>论文</a:t>
            </a:r>
            <a:r>
              <a:rPr lang="zh-CN" altLang="en-US" sz="2800" b="1" dirty="0"/>
              <a:t>”类：</a:t>
            </a:r>
            <a:r>
              <a:rPr lang="zh-CN" altLang="en-US" sz="2800" dirty="0" smtClean="0"/>
              <a:t>即设计</a:t>
            </a:r>
            <a:r>
              <a:rPr lang="zh-CN" altLang="en-US" sz="2800" dirty="0"/>
              <a:t>比重</a:t>
            </a:r>
            <a:r>
              <a:rPr lang="zh-CN" altLang="en-US" sz="2800" dirty="0" smtClean="0"/>
              <a:t>较小且侧重于理论研究的</a:t>
            </a:r>
            <a:r>
              <a:rPr lang="zh-CN" altLang="en-US" sz="2800" dirty="0"/>
              <a:t>题目（如“基于直方图的图像对比度增强及</a:t>
            </a:r>
            <a:r>
              <a:rPr lang="zh-CN" altLang="en-US" sz="2800" dirty="0" smtClean="0"/>
              <a:t>改进算法”），</a:t>
            </a:r>
            <a:r>
              <a:rPr lang="zh-CN" altLang="en-US" sz="2800" dirty="0"/>
              <a:t>该类题目要求学生</a:t>
            </a:r>
            <a:r>
              <a:rPr lang="zh-CN" altLang="en-US" sz="2800" dirty="0" smtClean="0"/>
              <a:t>完成项目设计，并撰写论文</a:t>
            </a:r>
            <a:r>
              <a:rPr lang="zh-CN" altLang="en-US" sz="2800" dirty="0"/>
              <a:t>（</a:t>
            </a:r>
            <a:r>
              <a:rPr lang="en-US" altLang="zh-CN" sz="2800" dirty="0"/>
              <a:t>6000</a:t>
            </a:r>
            <a:r>
              <a:rPr lang="zh-CN" altLang="en-US" sz="2800" dirty="0"/>
              <a:t>至</a:t>
            </a:r>
            <a:r>
              <a:rPr lang="en-US" altLang="zh-CN" sz="2800" dirty="0"/>
              <a:t>8000</a:t>
            </a:r>
            <a:r>
              <a:rPr lang="zh-CN" altLang="en-US" sz="2800" dirty="0"/>
              <a:t>字），论文的具体要求必须符合学校相关文件规定。 </a:t>
            </a:r>
            <a:endParaRPr lang="en-US" altLang="zh-CN" sz="2800" dirty="0"/>
          </a:p>
          <a:p>
            <a:pPr eaLnBrk="1" hangingPunct="1">
              <a:lnSpc>
                <a:spcPct val="90000"/>
              </a:lnSpc>
              <a:defRPr/>
            </a:pPr>
            <a:r>
              <a:rPr lang="zh-CN" altLang="en-US" sz="2800" b="1" dirty="0" smtClean="0"/>
              <a:t>“</a:t>
            </a:r>
            <a:r>
              <a:rPr lang="zh-CN" altLang="en-US" sz="2800" b="1" dirty="0" smtClean="0">
                <a:solidFill>
                  <a:schemeClr val="tx2"/>
                </a:solidFill>
              </a:rPr>
              <a:t>设计</a:t>
            </a:r>
            <a:r>
              <a:rPr lang="en-US" altLang="zh-CN" sz="2800" b="1" dirty="0" smtClean="0">
                <a:solidFill>
                  <a:schemeClr val="tx2"/>
                </a:solidFill>
              </a:rPr>
              <a:t>+</a:t>
            </a:r>
            <a:r>
              <a:rPr lang="zh-CN" altLang="en-US" sz="2800" b="1" dirty="0" smtClean="0">
                <a:solidFill>
                  <a:schemeClr val="tx2"/>
                </a:solidFill>
              </a:rPr>
              <a:t>文档</a:t>
            </a:r>
            <a:r>
              <a:rPr lang="zh-CN" altLang="en-US" sz="2800" b="1" dirty="0" smtClean="0"/>
              <a:t>”</a:t>
            </a:r>
            <a:r>
              <a:rPr lang="zh-CN" altLang="en-US" sz="2800" b="1" dirty="0"/>
              <a:t>类：</a:t>
            </a:r>
            <a:r>
              <a:rPr lang="zh-CN" altLang="en-US" sz="2800" dirty="0" smtClean="0"/>
              <a:t>即设计</a:t>
            </a:r>
            <a:r>
              <a:rPr lang="zh-CN" altLang="en-US" sz="2800" dirty="0"/>
              <a:t>比重</a:t>
            </a:r>
            <a:r>
              <a:rPr lang="zh-CN" altLang="en-US" sz="2800" dirty="0" smtClean="0"/>
              <a:t>较大且侧重于应用研究的</a:t>
            </a:r>
            <a:r>
              <a:rPr lang="zh-CN" altLang="en-US" sz="2800" dirty="0"/>
              <a:t>题目（如“高校二手交易网站”、“乐山大佛旅游宣传片设计与制作”），该类题目要求学生</a:t>
            </a:r>
            <a:r>
              <a:rPr lang="zh-CN" altLang="en-US" sz="2800" dirty="0" smtClean="0"/>
              <a:t>完成项目</a:t>
            </a:r>
            <a:r>
              <a:rPr lang="zh-CN" altLang="en-US" sz="2800" dirty="0"/>
              <a:t>设计，并撰写项目设计综合文档（</a:t>
            </a:r>
            <a:r>
              <a:rPr lang="en-US" altLang="zh-CN" sz="2800" dirty="0"/>
              <a:t>1</a:t>
            </a:r>
            <a:r>
              <a:rPr lang="zh-CN" altLang="en-US" sz="2800" dirty="0"/>
              <a:t>万字以上</a:t>
            </a:r>
            <a:r>
              <a:rPr lang="zh-CN" altLang="en-US" sz="2800" dirty="0" smtClean="0"/>
              <a:t>）。</a:t>
            </a:r>
            <a:endParaRPr lang="en-US" altLang="zh-CN" sz="2800" dirty="0" smtClean="0"/>
          </a:p>
          <a:p>
            <a:pPr lvl="1" eaLnBrk="1" hangingPunct="1">
              <a:lnSpc>
                <a:spcPct val="90000"/>
              </a:lnSpc>
              <a:defRPr/>
            </a:pPr>
            <a:r>
              <a:rPr lang="zh-CN" altLang="en-US" sz="2200" dirty="0" smtClean="0"/>
              <a:t>软件项目类：</a:t>
            </a:r>
            <a:r>
              <a:rPr lang="zh-CN" altLang="en-US" sz="2200" dirty="0"/>
              <a:t>项目需求分析说明书、项目概要设计说明书、项目详细设计说明书、项目测试分析说明书、项目安装使用说明书</a:t>
            </a:r>
            <a:r>
              <a:rPr lang="zh-CN" altLang="en-US" sz="2200" dirty="0" smtClean="0"/>
              <a:t>等。</a:t>
            </a:r>
            <a:endParaRPr lang="en-US" altLang="zh-CN" sz="2200" dirty="0" smtClean="0"/>
          </a:p>
          <a:p>
            <a:pPr lvl="1" eaLnBrk="1" hangingPunct="1">
              <a:lnSpc>
                <a:spcPct val="90000"/>
              </a:lnSpc>
              <a:defRPr/>
            </a:pPr>
            <a:r>
              <a:rPr lang="zh-CN" altLang="en-US" sz="2200" dirty="0" smtClean="0"/>
              <a:t>数媒作品类：项目概述、项目分析、项目制作基础、项目制作过程、项目制作总结等。</a:t>
            </a:r>
            <a:endParaRPr lang="en-US" altLang="zh-CN" sz="2200" dirty="0"/>
          </a:p>
        </p:txBody>
      </p:sp>
      <p:sp>
        <p:nvSpPr>
          <p:cNvPr id="4100" name="灯片编号占位符 1"/>
          <p:cNvSpPr>
            <a:spLocks noGrp="1"/>
          </p:cNvSpPr>
          <p:nvPr>
            <p:ph type="sldNum" sz="quarter" idx="12"/>
          </p:nvPr>
        </p:nvSpPr>
        <p:spPr>
          <a:noFill/>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fld id="{6ABAFD47-F841-49D4-815B-692E5954B143}" type="slidenum">
              <a:rPr lang="en-US" altLang="zh-CN" smtClean="0"/>
              <a:pPr eaLnBrk="1" hangingPunct="1"/>
              <a:t>3</a:t>
            </a:fld>
            <a:endParaRPr lang="en-US" altLang="zh-CN" smtClean="0"/>
          </a:p>
        </p:txBody>
      </p:sp>
    </p:spTree>
    <p:extLst>
      <p:ext uri="{BB962C8B-B14F-4D97-AF65-F5344CB8AC3E}">
        <p14:creationId xmlns:p14="http://schemas.microsoft.com/office/powerpoint/2010/main" val="34911329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dissolve">
                                      <p:cBhvr>
                                        <p:cTn id="7" dur="500"/>
                                        <p:tgtEl>
                                          <p:spTgt spid="5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3">
                                            <p:txEl>
                                              <p:pRg st="0" end="0"/>
                                            </p:txEl>
                                          </p:spTgt>
                                        </p:tgtEl>
                                        <p:attrNameLst>
                                          <p:attrName>style.visibility</p:attrName>
                                        </p:attrNameLst>
                                      </p:cBhvr>
                                      <p:to>
                                        <p:strVal val="visible"/>
                                      </p:to>
                                    </p:set>
                                    <p:animEffect transition="in" filter="dissolve">
                                      <p:cBhvr>
                                        <p:cTn id="12" dur="500"/>
                                        <p:tgtEl>
                                          <p:spTgt spid="51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123">
                                            <p:txEl>
                                              <p:pRg st="1" end="1"/>
                                            </p:txEl>
                                          </p:spTgt>
                                        </p:tgtEl>
                                        <p:attrNameLst>
                                          <p:attrName>style.visibility</p:attrName>
                                        </p:attrNameLst>
                                      </p:cBhvr>
                                      <p:to>
                                        <p:strVal val="visible"/>
                                      </p:to>
                                    </p:set>
                                    <p:animEffect transition="in" filter="dissolve">
                                      <p:cBhvr>
                                        <p:cTn id="17" dur="500"/>
                                        <p:tgtEl>
                                          <p:spTgt spid="5123">
                                            <p:txEl>
                                              <p:pRg st="1" end="1"/>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5123">
                                            <p:txEl>
                                              <p:pRg st="2" end="2"/>
                                            </p:txEl>
                                          </p:spTgt>
                                        </p:tgtEl>
                                        <p:attrNameLst>
                                          <p:attrName>style.visibility</p:attrName>
                                        </p:attrNameLst>
                                      </p:cBhvr>
                                      <p:to>
                                        <p:strVal val="visible"/>
                                      </p:to>
                                    </p:set>
                                    <p:animEffect transition="in" filter="dissolve">
                                      <p:cBhvr>
                                        <p:cTn id="20" dur="500"/>
                                        <p:tgtEl>
                                          <p:spTgt spid="5123">
                                            <p:txEl>
                                              <p:pRg st="2" end="2"/>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5123">
                                            <p:txEl>
                                              <p:pRg st="3" end="3"/>
                                            </p:txEl>
                                          </p:spTgt>
                                        </p:tgtEl>
                                        <p:attrNameLst>
                                          <p:attrName>style.visibility</p:attrName>
                                        </p:attrNameLst>
                                      </p:cBhvr>
                                      <p:to>
                                        <p:strVal val="visible"/>
                                      </p:to>
                                    </p:set>
                                    <p:animEffect transition="in" filter="dissolve">
                                      <p:cBhvr>
                                        <p:cTn id="23" dur="500"/>
                                        <p:tgtEl>
                                          <p:spTgt spid="51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zh-CN" dirty="0" smtClean="0"/>
              <a:t>3</a:t>
            </a:r>
            <a:r>
              <a:rPr lang="zh-CN" altLang="en-US" dirty="0" smtClean="0"/>
              <a:t>、毕业设计（论文）流程</a:t>
            </a:r>
          </a:p>
        </p:txBody>
      </p:sp>
      <p:sp>
        <p:nvSpPr>
          <p:cNvPr id="15363" name="Rectangle 3"/>
          <p:cNvSpPr>
            <a:spLocks noGrp="1" noChangeArrowheads="1"/>
          </p:cNvSpPr>
          <p:nvPr>
            <p:ph type="body" idx="1"/>
          </p:nvPr>
        </p:nvSpPr>
        <p:spPr/>
        <p:txBody>
          <a:bodyPr/>
          <a:lstStyle/>
          <a:p>
            <a:pPr marL="609600" indent="-609600" eaLnBrk="1" hangingPunct="1">
              <a:buClr>
                <a:schemeClr val="tx1"/>
              </a:buClr>
              <a:buSzTx/>
              <a:buFont typeface="Wingdings" pitchFamily="2" charset="2"/>
              <a:buAutoNum type="circleNumDbPlain"/>
            </a:pPr>
            <a:r>
              <a:rPr lang="zh-CN" altLang="en-US" dirty="0" smtClean="0"/>
              <a:t>课题申报</a:t>
            </a:r>
          </a:p>
          <a:p>
            <a:pPr marL="609600" indent="-609600" eaLnBrk="1" hangingPunct="1">
              <a:buClr>
                <a:schemeClr val="tx1"/>
              </a:buClr>
              <a:buSzTx/>
              <a:buFont typeface="Wingdings" pitchFamily="2" charset="2"/>
              <a:buAutoNum type="circleNumDbPlain"/>
            </a:pPr>
            <a:r>
              <a:rPr lang="zh-CN" altLang="en-US" dirty="0" smtClean="0"/>
              <a:t>学生选题</a:t>
            </a:r>
          </a:p>
          <a:p>
            <a:pPr marL="609600" indent="-609600" eaLnBrk="1" hangingPunct="1">
              <a:buClr>
                <a:schemeClr val="tx1"/>
              </a:buClr>
              <a:buSzTx/>
              <a:buFont typeface="Wingdings" pitchFamily="2" charset="2"/>
              <a:buAutoNum type="circleNumDbPlain"/>
            </a:pPr>
            <a:r>
              <a:rPr lang="zh-CN" altLang="en-US" dirty="0" smtClean="0"/>
              <a:t>项目开题</a:t>
            </a:r>
          </a:p>
          <a:p>
            <a:pPr marL="609600" indent="-609600" eaLnBrk="1" hangingPunct="1">
              <a:buClr>
                <a:schemeClr val="tx1"/>
              </a:buClr>
              <a:buSzTx/>
              <a:buFont typeface="Wingdings" pitchFamily="2" charset="2"/>
              <a:buAutoNum type="circleNumDbPlain"/>
            </a:pPr>
            <a:r>
              <a:rPr lang="zh-CN" altLang="en-US" dirty="0" smtClean="0"/>
              <a:t>中期答辩</a:t>
            </a:r>
          </a:p>
          <a:p>
            <a:pPr marL="609600" indent="-609600" eaLnBrk="1" hangingPunct="1">
              <a:buClr>
                <a:schemeClr val="tx1"/>
              </a:buClr>
              <a:buSzTx/>
              <a:buFont typeface="Wingdings" pitchFamily="2" charset="2"/>
              <a:buAutoNum type="circleNumDbPlain"/>
            </a:pPr>
            <a:r>
              <a:rPr lang="zh-CN" altLang="en-US" dirty="0" smtClean="0"/>
              <a:t>正式答辩</a:t>
            </a:r>
          </a:p>
          <a:p>
            <a:pPr marL="609600" indent="-609600" eaLnBrk="1" hangingPunct="1">
              <a:buClr>
                <a:schemeClr val="tx1"/>
              </a:buClr>
              <a:buSzTx/>
              <a:buFont typeface="Wingdings" pitchFamily="2" charset="2"/>
              <a:buAutoNum type="circleNumDbPlain"/>
            </a:pPr>
            <a:r>
              <a:rPr lang="zh-CN" altLang="en-US" dirty="0" smtClean="0"/>
              <a:t>档案袋整理</a:t>
            </a:r>
          </a:p>
        </p:txBody>
      </p:sp>
      <p:sp>
        <p:nvSpPr>
          <p:cNvPr id="6148" name="灯片编号占位符 1"/>
          <p:cNvSpPr>
            <a:spLocks noGrp="1"/>
          </p:cNvSpPr>
          <p:nvPr>
            <p:ph type="sldNum" sz="quarter" idx="12"/>
          </p:nvPr>
        </p:nvSpPr>
        <p:spPr>
          <a:noFill/>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fld id="{0DFEA17D-C7B4-4FDC-8DB3-7F8F2E3532A6}" type="slidenum">
              <a:rPr lang="en-US" altLang="zh-CN" smtClean="0"/>
              <a:pPr eaLnBrk="1" hangingPunct="1"/>
              <a:t>4</a:t>
            </a:fld>
            <a:endParaRPr lang="en-US" altLang="zh-CN"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dissolve">
                                      <p:cBhvr>
                                        <p:cTn id="7" dur="5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Effect transition="in" filter="dissolve">
                                      <p:cBhvr>
                                        <p:cTn id="12" dur="500"/>
                                        <p:tgtEl>
                                          <p:spTgt spid="1536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63">
                                            <p:txEl>
                                              <p:pRg st="1" end="1"/>
                                            </p:txEl>
                                          </p:spTgt>
                                        </p:tgtEl>
                                        <p:attrNameLst>
                                          <p:attrName>style.visibility</p:attrName>
                                        </p:attrNameLst>
                                      </p:cBhvr>
                                      <p:to>
                                        <p:strVal val="visible"/>
                                      </p:to>
                                    </p:set>
                                    <p:animEffect transition="in" filter="dissolve">
                                      <p:cBhvr>
                                        <p:cTn id="17" dur="500"/>
                                        <p:tgtEl>
                                          <p:spTgt spid="1536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363">
                                            <p:txEl>
                                              <p:pRg st="2" end="2"/>
                                            </p:txEl>
                                          </p:spTgt>
                                        </p:tgtEl>
                                        <p:attrNameLst>
                                          <p:attrName>style.visibility</p:attrName>
                                        </p:attrNameLst>
                                      </p:cBhvr>
                                      <p:to>
                                        <p:strVal val="visible"/>
                                      </p:to>
                                    </p:set>
                                    <p:animEffect transition="in" filter="dissolve">
                                      <p:cBhvr>
                                        <p:cTn id="22" dur="500"/>
                                        <p:tgtEl>
                                          <p:spTgt spid="1536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363">
                                            <p:txEl>
                                              <p:pRg st="3" end="3"/>
                                            </p:txEl>
                                          </p:spTgt>
                                        </p:tgtEl>
                                        <p:attrNameLst>
                                          <p:attrName>style.visibility</p:attrName>
                                        </p:attrNameLst>
                                      </p:cBhvr>
                                      <p:to>
                                        <p:strVal val="visible"/>
                                      </p:to>
                                    </p:set>
                                    <p:animEffect transition="in" filter="dissolve">
                                      <p:cBhvr>
                                        <p:cTn id="27" dur="500"/>
                                        <p:tgtEl>
                                          <p:spTgt spid="1536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363">
                                            <p:txEl>
                                              <p:pRg st="4" end="4"/>
                                            </p:txEl>
                                          </p:spTgt>
                                        </p:tgtEl>
                                        <p:attrNameLst>
                                          <p:attrName>style.visibility</p:attrName>
                                        </p:attrNameLst>
                                      </p:cBhvr>
                                      <p:to>
                                        <p:strVal val="visible"/>
                                      </p:to>
                                    </p:set>
                                    <p:animEffect transition="in" filter="dissolve">
                                      <p:cBhvr>
                                        <p:cTn id="32" dur="500"/>
                                        <p:tgtEl>
                                          <p:spTgt spid="1536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363">
                                            <p:txEl>
                                              <p:pRg st="5" end="5"/>
                                            </p:txEl>
                                          </p:spTgt>
                                        </p:tgtEl>
                                        <p:attrNameLst>
                                          <p:attrName>style.visibility</p:attrName>
                                        </p:attrNameLst>
                                      </p:cBhvr>
                                      <p:to>
                                        <p:strVal val="visible"/>
                                      </p:to>
                                    </p:set>
                                    <p:animEffect transition="in" filter="dissolve">
                                      <p:cBhvr>
                                        <p:cTn id="37" dur="500"/>
                                        <p:tgtEl>
                                          <p:spTgt spid="153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zh-CN" smtClean="0"/>
              <a:t>3.1 </a:t>
            </a:r>
            <a:r>
              <a:rPr lang="zh-CN" altLang="en-US" smtClean="0"/>
              <a:t>课题申报</a:t>
            </a:r>
          </a:p>
        </p:txBody>
      </p:sp>
      <p:sp>
        <p:nvSpPr>
          <p:cNvPr id="17411" name="Rectangle 3"/>
          <p:cNvSpPr>
            <a:spLocks noGrp="1" noChangeArrowheads="1"/>
          </p:cNvSpPr>
          <p:nvPr>
            <p:ph type="body" idx="1"/>
          </p:nvPr>
        </p:nvSpPr>
        <p:spPr>
          <a:xfrm>
            <a:off x="609600" y="1600200"/>
            <a:ext cx="8345488" cy="5029200"/>
          </a:xfrm>
        </p:spPr>
        <p:txBody>
          <a:bodyPr/>
          <a:lstStyle/>
          <a:p>
            <a:pPr eaLnBrk="1" hangingPunct="1">
              <a:lnSpc>
                <a:spcPct val="90000"/>
              </a:lnSpc>
            </a:pPr>
            <a:r>
              <a:rPr lang="zh-CN" altLang="en-US" sz="2400" dirty="0"/>
              <a:t>毕业设计（论文）课题来源：</a:t>
            </a:r>
          </a:p>
          <a:p>
            <a:pPr lvl="1" algn="just" eaLnBrk="1" hangingPunct="1">
              <a:lnSpc>
                <a:spcPct val="90000"/>
              </a:lnSpc>
            </a:pPr>
            <a:r>
              <a:rPr lang="zh-CN" altLang="en-US" sz="2000" b="1" dirty="0">
                <a:solidFill>
                  <a:schemeClr val="folHlink"/>
                </a:solidFill>
              </a:rPr>
              <a:t>学生科研、创新性训练项目等</a:t>
            </a:r>
            <a:r>
              <a:rPr lang="zh-CN" altLang="en-US" sz="2000" dirty="0"/>
              <a:t>：在</a:t>
            </a:r>
            <a:r>
              <a:rPr lang="en-US" altLang="zh-CN" sz="2000" dirty="0" smtClean="0"/>
              <a:t>2017</a:t>
            </a:r>
            <a:r>
              <a:rPr lang="zh-CN" altLang="en-US" sz="2000" dirty="0" smtClean="0"/>
              <a:t>和</a:t>
            </a:r>
            <a:r>
              <a:rPr lang="en-US" altLang="zh-CN" sz="2000" dirty="0"/>
              <a:t>2018</a:t>
            </a:r>
            <a:r>
              <a:rPr lang="zh-CN" altLang="en-US" sz="2000" dirty="0"/>
              <a:t>年获得立项的学生，可在征得指导教师同意后转为毕业设计课题，</a:t>
            </a:r>
            <a:r>
              <a:rPr lang="zh-CN" altLang="en-US" sz="2000" dirty="0" smtClean="0"/>
              <a:t>每个课题仅</a:t>
            </a:r>
            <a:r>
              <a:rPr lang="zh-CN" altLang="en-US" sz="2000" dirty="0"/>
              <a:t>限一人。</a:t>
            </a:r>
          </a:p>
          <a:p>
            <a:pPr lvl="1" eaLnBrk="1" hangingPunct="1">
              <a:lnSpc>
                <a:spcPct val="90000"/>
              </a:lnSpc>
            </a:pPr>
            <a:r>
              <a:rPr lang="zh-CN" altLang="en-US" sz="2000" b="1" dirty="0">
                <a:solidFill>
                  <a:schemeClr val="folHlink"/>
                </a:solidFill>
              </a:rPr>
              <a:t>教师提供</a:t>
            </a:r>
            <a:r>
              <a:rPr lang="zh-CN" altLang="en-US" sz="2000" dirty="0"/>
              <a:t>：</a:t>
            </a:r>
            <a:r>
              <a:rPr lang="zh-CN" altLang="en-US" sz="2000" dirty="0" smtClean="0"/>
              <a:t>教师结合</a:t>
            </a:r>
            <a:r>
              <a:rPr lang="zh-CN" altLang="en-US" sz="2000" dirty="0"/>
              <a:t>自己的</a:t>
            </a:r>
            <a:r>
              <a:rPr lang="zh-CN" altLang="en-US" sz="2000" dirty="0" smtClean="0"/>
              <a:t>科研或教学工作来</a:t>
            </a:r>
            <a:r>
              <a:rPr lang="zh-CN" altLang="en-US" sz="2000" dirty="0"/>
              <a:t>拟定课题，该类课题将提供给学生进行公开选题。</a:t>
            </a:r>
          </a:p>
          <a:p>
            <a:pPr lvl="1" eaLnBrk="1" hangingPunct="1">
              <a:lnSpc>
                <a:spcPct val="90000"/>
              </a:lnSpc>
            </a:pPr>
            <a:r>
              <a:rPr lang="zh-CN" altLang="en-US" sz="2000" b="1" dirty="0">
                <a:solidFill>
                  <a:schemeClr val="folHlink"/>
                </a:solidFill>
              </a:rPr>
              <a:t>学生自拟</a:t>
            </a:r>
            <a:r>
              <a:rPr lang="zh-CN" altLang="en-US" sz="2000" dirty="0" smtClean="0"/>
              <a:t>：自</a:t>
            </a:r>
            <a:r>
              <a:rPr lang="zh-CN" altLang="en-US" sz="2000" dirty="0"/>
              <a:t>拟</a:t>
            </a:r>
            <a:r>
              <a:rPr lang="zh-CN" altLang="en-US" sz="2000" dirty="0" smtClean="0"/>
              <a:t>课题应具有</a:t>
            </a:r>
            <a:r>
              <a:rPr lang="zh-CN" altLang="en-US" sz="2000" dirty="0"/>
              <a:t>一定的难度或创新性</a:t>
            </a:r>
            <a:r>
              <a:rPr lang="zh-CN" altLang="en-US" sz="2000" dirty="0" smtClean="0"/>
              <a:t>。学生需自行下载填写</a:t>
            </a:r>
            <a:r>
              <a:rPr lang="zh-CN" altLang="en-US" sz="2000" dirty="0"/>
              <a:t>“计科学院毕业设计自拟题目申报</a:t>
            </a:r>
            <a:r>
              <a:rPr lang="zh-CN" altLang="en-US" sz="2000" dirty="0" smtClean="0"/>
              <a:t>表</a:t>
            </a:r>
            <a:r>
              <a:rPr lang="en-US" altLang="zh-CN" sz="2000" dirty="0" smtClean="0"/>
              <a:t>.doc</a:t>
            </a:r>
            <a:r>
              <a:rPr lang="zh-CN" altLang="en-US" sz="2000" dirty="0" smtClean="0"/>
              <a:t>”，并联系</a:t>
            </a:r>
            <a:r>
              <a:rPr lang="zh-CN" altLang="zh-CN" sz="2000" dirty="0"/>
              <a:t>具备讲师及以上职称的校内</a:t>
            </a:r>
            <a:r>
              <a:rPr lang="zh-CN" altLang="zh-CN" sz="2000" dirty="0" smtClean="0"/>
              <a:t>教师</a:t>
            </a:r>
            <a:r>
              <a:rPr lang="zh-CN" altLang="en-US" sz="2000" dirty="0" smtClean="0"/>
              <a:t>作为推荐人，此</a:t>
            </a:r>
            <a:r>
              <a:rPr lang="zh-CN" altLang="zh-CN" sz="2000" dirty="0" smtClean="0"/>
              <a:t>表</a:t>
            </a:r>
            <a:r>
              <a:rPr lang="zh-CN" altLang="zh-CN" sz="2000" dirty="0"/>
              <a:t>由推荐</a:t>
            </a:r>
            <a:r>
              <a:rPr lang="zh-CN" altLang="zh-CN" sz="2000" dirty="0" smtClean="0"/>
              <a:t>人</a:t>
            </a:r>
            <a:r>
              <a:rPr lang="zh-CN" altLang="en-US" sz="2000" dirty="0" smtClean="0"/>
              <a:t>于</a:t>
            </a:r>
            <a:r>
              <a:rPr lang="en-US" altLang="zh-CN" sz="2000" dirty="0" smtClean="0"/>
              <a:t>6</a:t>
            </a:r>
            <a:r>
              <a:rPr lang="zh-CN" altLang="en-US" sz="2000" dirty="0" smtClean="0"/>
              <a:t>月</a:t>
            </a:r>
            <a:r>
              <a:rPr lang="en-US" altLang="zh-CN" sz="2000" dirty="0" smtClean="0"/>
              <a:t>20</a:t>
            </a:r>
            <a:r>
              <a:rPr lang="zh-CN" altLang="en-US" sz="2000" dirty="0" smtClean="0"/>
              <a:t>日之前</a:t>
            </a:r>
            <a:r>
              <a:rPr lang="zh-CN" altLang="zh-CN" sz="2000" dirty="0" smtClean="0"/>
              <a:t>提交</a:t>
            </a:r>
            <a:r>
              <a:rPr lang="zh-CN" altLang="zh-CN" sz="2000"/>
              <a:t>到</a:t>
            </a:r>
            <a:r>
              <a:rPr lang="zh-CN" altLang="zh-CN" sz="2000" smtClean="0"/>
              <a:t>学院</a:t>
            </a:r>
            <a:r>
              <a:rPr lang="zh-CN" altLang="en-US" sz="2000" smtClean="0"/>
              <a:t>进行合格性</a:t>
            </a:r>
            <a:r>
              <a:rPr lang="zh-CN" altLang="zh-CN" sz="2000" smtClean="0"/>
              <a:t>审查</a:t>
            </a:r>
            <a:r>
              <a:rPr lang="zh-CN" altLang="zh-CN" sz="2000" dirty="0"/>
              <a:t>，学生请勿自行提交</a:t>
            </a:r>
            <a:r>
              <a:rPr lang="zh-CN" altLang="zh-CN" sz="2000" dirty="0" smtClean="0"/>
              <a:t>。</a:t>
            </a:r>
            <a:endParaRPr lang="zh-CN" altLang="en-US" sz="2000" dirty="0">
              <a:latin typeface="Arial Unicode MS" pitchFamily="34" charset="-122"/>
            </a:endParaRPr>
          </a:p>
          <a:p>
            <a:pPr eaLnBrk="1" hangingPunct="1">
              <a:lnSpc>
                <a:spcPct val="90000"/>
              </a:lnSpc>
            </a:pPr>
            <a:r>
              <a:rPr lang="zh-CN" altLang="en-US" sz="2400" dirty="0" smtClean="0"/>
              <a:t>原则上要做到一人一题。对于工作量特别大的课题，经学院审查批准后可组织</a:t>
            </a:r>
            <a:r>
              <a:rPr lang="en-US" altLang="zh-CN" sz="2400" dirty="0" smtClean="0"/>
              <a:t>2~3</a:t>
            </a:r>
            <a:r>
              <a:rPr lang="zh-CN" altLang="en-US" sz="2400" dirty="0" smtClean="0"/>
              <a:t>名学生协同攻关、分工设计，但须明确每人一个子课题（题目名称用副标题区别</a:t>
            </a:r>
            <a:r>
              <a:rPr lang="zh-CN" altLang="en-US" sz="2400" dirty="0"/>
              <a:t>），子课题立足于大课题分别展开。</a:t>
            </a:r>
            <a:endParaRPr lang="zh-CN" altLang="en-US" sz="2400" dirty="0" smtClean="0"/>
          </a:p>
        </p:txBody>
      </p:sp>
      <p:sp>
        <p:nvSpPr>
          <p:cNvPr id="7172" name="灯片编号占位符 1"/>
          <p:cNvSpPr>
            <a:spLocks noGrp="1"/>
          </p:cNvSpPr>
          <p:nvPr>
            <p:ph type="sldNum" sz="quarter" idx="12"/>
          </p:nvPr>
        </p:nvSpPr>
        <p:spPr>
          <a:noFill/>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fld id="{0FDFB189-37DE-4BDD-9604-57825CA8D17F}" type="slidenum">
              <a:rPr lang="en-US" altLang="zh-CN" smtClean="0"/>
              <a:pPr eaLnBrk="1" hangingPunct="1"/>
              <a:t>5</a:t>
            </a:fld>
            <a:endParaRPr lang="en-US" altLang="zh-CN"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dissolve">
                                      <p:cBhvr>
                                        <p:cTn id="7" dur="500"/>
                                        <p:tgtEl>
                                          <p:spTgt spid="174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Effect transition="in" filter="dissolve">
                                      <p:cBhvr>
                                        <p:cTn id="12" dur="500"/>
                                        <p:tgtEl>
                                          <p:spTgt spid="17411">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7411">
                                            <p:txEl>
                                              <p:pRg st="1" end="1"/>
                                            </p:txEl>
                                          </p:spTgt>
                                        </p:tgtEl>
                                        <p:attrNameLst>
                                          <p:attrName>style.visibility</p:attrName>
                                        </p:attrNameLst>
                                      </p:cBhvr>
                                      <p:to>
                                        <p:strVal val="visible"/>
                                      </p:to>
                                    </p:set>
                                    <p:animEffect transition="in" filter="dissolve">
                                      <p:cBhvr>
                                        <p:cTn id="15" dur="500"/>
                                        <p:tgtEl>
                                          <p:spTgt spid="17411">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7411">
                                            <p:txEl>
                                              <p:pRg st="2" end="2"/>
                                            </p:txEl>
                                          </p:spTgt>
                                        </p:tgtEl>
                                        <p:attrNameLst>
                                          <p:attrName>style.visibility</p:attrName>
                                        </p:attrNameLst>
                                      </p:cBhvr>
                                      <p:to>
                                        <p:strVal val="visible"/>
                                      </p:to>
                                    </p:set>
                                    <p:animEffect transition="in" filter="dissolve">
                                      <p:cBhvr>
                                        <p:cTn id="18" dur="500"/>
                                        <p:tgtEl>
                                          <p:spTgt spid="17411">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7411">
                                            <p:txEl>
                                              <p:pRg st="3" end="3"/>
                                            </p:txEl>
                                          </p:spTgt>
                                        </p:tgtEl>
                                        <p:attrNameLst>
                                          <p:attrName>style.visibility</p:attrName>
                                        </p:attrNameLst>
                                      </p:cBhvr>
                                      <p:to>
                                        <p:strVal val="visible"/>
                                      </p:to>
                                    </p:set>
                                    <p:animEffect transition="in" filter="dissolve">
                                      <p:cBhvr>
                                        <p:cTn id="21" dur="500"/>
                                        <p:tgtEl>
                                          <p:spTgt spid="17411">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17411">
                                            <p:txEl>
                                              <p:pRg st="4" end="4"/>
                                            </p:txEl>
                                          </p:spTgt>
                                        </p:tgtEl>
                                        <p:attrNameLst>
                                          <p:attrName>style.visibility</p:attrName>
                                        </p:attrNameLst>
                                      </p:cBhvr>
                                      <p:to>
                                        <p:strVal val="visible"/>
                                      </p:to>
                                    </p:set>
                                    <p:animEffect transition="in" filter="dissolve">
                                      <p:cBhvr>
                                        <p:cTn id="26" dur="500"/>
                                        <p:tgtEl>
                                          <p:spTgt spid="174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zh-CN" smtClean="0"/>
              <a:t>3.2 </a:t>
            </a:r>
            <a:r>
              <a:rPr lang="zh-CN" altLang="en-US" smtClean="0"/>
              <a:t>学生选题</a:t>
            </a:r>
          </a:p>
        </p:txBody>
      </p:sp>
      <p:sp>
        <p:nvSpPr>
          <p:cNvPr id="18435" name="Rectangle 3"/>
          <p:cNvSpPr>
            <a:spLocks noGrp="1" noChangeArrowheads="1"/>
          </p:cNvSpPr>
          <p:nvPr>
            <p:ph type="body" idx="1"/>
          </p:nvPr>
        </p:nvSpPr>
        <p:spPr>
          <a:xfrm>
            <a:off x="762000" y="1524000"/>
            <a:ext cx="8077200" cy="5029200"/>
          </a:xfrm>
        </p:spPr>
        <p:txBody>
          <a:bodyPr/>
          <a:lstStyle/>
          <a:p>
            <a:pPr eaLnBrk="1" hangingPunct="1">
              <a:lnSpc>
                <a:spcPct val="90000"/>
              </a:lnSpc>
            </a:pPr>
            <a:r>
              <a:rPr lang="zh-CN" altLang="en-US" sz="2400" dirty="0" smtClean="0"/>
              <a:t>对于课题来源为</a:t>
            </a:r>
            <a:r>
              <a:rPr lang="zh-CN" altLang="en-US" sz="2400" dirty="0" smtClean="0">
                <a:latin typeface="宋体" pitchFamily="2" charset="-122"/>
              </a:rPr>
              <a:t>“</a:t>
            </a:r>
            <a:r>
              <a:rPr lang="zh-CN" altLang="en-US" sz="2400" dirty="0" smtClean="0"/>
              <a:t>教师提供</a:t>
            </a:r>
            <a:r>
              <a:rPr lang="zh-CN" altLang="en-US" sz="2400" dirty="0" smtClean="0">
                <a:latin typeface="宋体" pitchFamily="2" charset="-122"/>
              </a:rPr>
              <a:t>”</a:t>
            </a:r>
            <a:r>
              <a:rPr lang="zh-CN" altLang="en-US" sz="2400" dirty="0" smtClean="0"/>
              <a:t>的情况，经学院审核并汇总后供学生公开选题（</a:t>
            </a:r>
            <a:r>
              <a:rPr lang="zh-CN" altLang="en-US" sz="2400" dirty="0" smtClean="0">
                <a:latin typeface="宋体" pitchFamily="2" charset="-122"/>
              </a:rPr>
              <a:t>“</a:t>
            </a:r>
            <a:r>
              <a:rPr lang="zh-CN" altLang="en-US" sz="2400" dirty="0" smtClean="0"/>
              <a:t>抢题</a:t>
            </a:r>
            <a:r>
              <a:rPr lang="zh-CN" altLang="en-US" sz="2400" dirty="0" smtClean="0">
                <a:latin typeface="宋体" pitchFamily="2" charset="-122"/>
              </a:rPr>
              <a:t>”</a:t>
            </a:r>
            <a:r>
              <a:rPr lang="zh-CN" altLang="en-US" sz="2400" dirty="0" smtClean="0"/>
              <a:t>），暂定于</a:t>
            </a:r>
            <a:r>
              <a:rPr lang="en-US" altLang="zh-CN" sz="2400" b="1" dirty="0" smtClean="0">
                <a:solidFill>
                  <a:schemeClr val="folHlink"/>
                </a:solidFill>
              </a:rPr>
              <a:t>2018</a:t>
            </a:r>
            <a:r>
              <a:rPr lang="zh-CN" altLang="en-US" sz="2400" b="1" dirty="0" smtClean="0">
                <a:solidFill>
                  <a:schemeClr val="folHlink"/>
                </a:solidFill>
              </a:rPr>
              <a:t>年</a:t>
            </a:r>
            <a:r>
              <a:rPr lang="en-US" altLang="zh-CN" sz="2400" b="1" dirty="0" smtClean="0">
                <a:solidFill>
                  <a:schemeClr val="folHlink"/>
                </a:solidFill>
              </a:rPr>
              <a:t>7</a:t>
            </a:r>
            <a:r>
              <a:rPr lang="zh-CN" altLang="en-US" sz="2400" b="1" dirty="0" smtClean="0">
                <a:solidFill>
                  <a:schemeClr val="folHlink"/>
                </a:solidFill>
              </a:rPr>
              <a:t>月</a:t>
            </a:r>
            <a:r>
              <a:rPr lang="en-US" altLang="zh-CN" sz="2400" b="1" dirty="0" smtClean="0">
                <a:solidFill>
                  <a:schemeClr val="folHlink"/>
                </a:solidFill>
              </a:rPr>
              <a:t>1</a:t>
            </a:r>
            <a:r>
              <a:rPr lang="zh-CN" altLang="en-US" sz="2400" b="1" dirty="0" smtClean="0">
                <a:solidFill>
                  <a:schemeClr val="folHlink"/>
                </a:solidFill>
              </a:rPr>
              <a:t>日中午</a:t>
            </a:r>
            <a:r>
              <a:rPr lang="en-US" altLang="zh-CN" sz="2400" b="1" dirty="0" smtClean="0">
                <a:solidFill>
                  <a:schemeClr val="folHlink"/>
                </a:solidFill>
              </a:rPr>
              <a:t>12:00</a:t>
            </a:r>
            <a:r>
              <a:rPr lang="zh-CN" altLang="en-US" sz="2400" dirty="0"/>
              <a:t>发布在</a:t>
            </a:r>
            <a:r>
              <a:rPr lang="zh-CN" altLang="en-US" sz="2400" dirty="0" smtClean="0"/>
              <a:t>计科学院主页的毕业设计栏目和各班级</a:t>
            </a:r>
            <a:r>
              <a:rPr lang="en-US" altLang="zh-CN" sz="2400" dirty="0" smtClean="0"/>
              <a:t>QQ</a:t>
            </a:r>
            <a:r>
              <a:rPr lang="zh-CN" altLang="en-US" sz="2400" dirty="0" smtClean="0"/>
              <a:t>群。</a:t>
            </a:r>
          </a:p>
          <a:p>
            <a:pPr eaLnBrk="1" hangingPunct="1">
              <a:lnSpc>
                <a:spcPct val="90000"/>
              </a:lnSpc>
            </a:pPr>
            <a:r>
              <a:rPr lang="zh-CN" altLang="en-US" sz="2400" dirty="0" smtClean="0"/>
              <a:t>对于课题来源为</a:t>
            </a:r>
            <a:r>
              <a:rPr lang="zh-CN" altLang="en-US" sz="2400" dirty="0" smtClean="0">
                <a:latin typeface="宋体" pitchFamily="2" charset="-122"/>
              </a:rPr>
              <a:t>“</a:t>
            </a:r>
            <a:r>
              <a:rPr lang="zh-CN" altLang="en-US" sz="2400" dirty="0" smtClean="0"/>
              <a:t>学生科研</a:t>
            </a:r>
            <a:r>
              <a:rPr lang="zh-CN" altLang="en-US" sz="2400" dirty="0" smtClean="0">
                <a:latin typeface="宋体" pitchFamily="2" charset="-122"/>
              </a:rPr>
              <a:t>”</a:t>
            </a:r>
            <a:r>
              <a:rPr lang="zh-CN" altLang="en-US" sz="2400" dirty="0" smtClean="0"/>
              <a:t>和</a:t>
            </a:r>
            <a:r>
              <a:rPr lang="zh-CN" altLang="en-US" sz="2400" dirty="0" smtClean="0">
                <a:latin typeface="宋体" pitchFamily="2" charset="-122"/>
              </a:rPr>
              <a:t>“</a:t>
            </a:r>
            <a:r>
              <a:rPr lang="zh-CN" altLang="en-US" sz="2400" dirty="0" smtClean="0"/>
              <a:t>学生自拟</a:t>
            </a:r>
            <a:r>
              <a:rPr lang="zh-CN" altLang="en-US" sz="2400" dirty="0" smtClean="0">
                <a:latin typeface="宋体" pitchFamily="2" charset="-122"/>
              </a:rPr>
              <a:t>”</a:t>
            </a:r>
            <a:r>
              <a:rPr lang="zh-CN" altLang="en-US" sz="2400" dirty="0" smtClean="0"/>
              <a:t>的情况，相应学生无需参加抢题环节，由指导教师负责确定题目要求并绑定相应学生。</a:t>
            </a:r>
          </a:p>
          <a:p>
            <a:pPr lvl="1" eaLnBrk="1" hangingPunct="1">
              <a:lnSpc>
                <a:spcPct val="90000"/>
              </a:lnSpc>
            </a:pPr>
            <a:r>
              <a:rPr lang="zh-CN" altLang="en-US" sz="2000" dirty="0" smtClean="0"/>
              <a:t>提醒：请这两类同学尽快主动与相应教师取得联系，协助教师完成课题申报。</a:t>
            </a:r>
          </a:p>
          <a:p>
            <a:pPr eaLnBrk="1" hangingPunct="1">
              <a:lnSpc>
                <a:spcPct val="90000"/>
              </a:lnSpc>
            </a:pPr>
            <a:r>
              <a:rPr lang="zh-CN" altLang="en-US" sz="2400" dirty="0" smtClean="0"/>
              <a:t>无论课题来源是</a:t>
            </a:r>
            <a:r>
              <a:rPr lang="zh-CN" altLang="en-US" sz="2400" dirty="0" smtClean="0">
                <a:latin typeface="宋体" pitchFamily="2" charset="-122"/>
              </a:rPr>
              <a:t>“</a:t>
            </a:r>
            <a:r>
              <a:rPr lang="zh-CN" altLang="en-US" sz="2400" dirty="0" smtClean="0"/>
              <a:t>学生科研</a:t>
            </a:r>
            <a:r>
              <a:rPr lang="zh-CN" altLang="en-US" sz="2400" dirty="0" smtClean="0">
                <a:latin typeface="宋体" pitchFamily="2" charset="-122"/>
              </a:rPr>
              <a:t>”</a:t>
            </a:r>
            <a:r>
              <a:rPr lang="zh-CN" altLang="en-US" sz="2400" dirty="0" smtClean="0"/>
              <a:t>、</a:t>
            </a:r>
            <a:r>
              <a:rPr lang="zh-CN" altLang="en-US" sz="2400" dirty="0" smtClean="0">
                <a:latin typeface="宋体" pitchFamily="2" charset="-122"/>
              </a:rPr>
              <a:t>“</a:t>
            </a:r>
            <a:r>
              <a:rPr lang="zh-CN" altLang="en-US" sz="2400" dirty="0" smtClean="0"/>
              <a:t>教师提供</a:t>
            </a:r>
            <a:r>
              <a:rPr lang="zh-CN" altLang="en-US" sz="2400" dirty="0" smtClean="0">
                <a:latin typeface="宋体" pitchFamily="2" charset="-122"/>
              </a:rPr>
              <a:t>”</a:t>
            </a:r>
            <a:r>
              <a:rPr lang="zh-CN" altLang="en-US" sz="2400" dirty="0" smtClean="0"/>
              <a:t>、</a:t>
            </a:r>
            <a:r>
              <a:rPr lang="zh-CN" altLang="en-US" sz="2400" dirty="0" smtClean="0">
                <a:latin typeface="宋体" pitchFamily="2" charset="-122"/>
              </a:rPr>
              <a:t>“</a:t>
            </a:r>
            <a:r>
              <a:rPr lang="zh-CN" altLang="en-US" sz="2400" dirty="0" smtClean="0"/>
              <a:t>学生自拟</a:t>
            </a:r>
            <a:r>
              <a:rPr lang="zh-CN" altLang="en-US" sz="2400" dirty="0" smtClean="0">
                <a:latin typeface="宋体" pitchFamily="2" charset="-122"/>
              </a:rPr>
              <a:t>”</a:t>
            </a:r>
            <a:r>
              <a:rPr lang="zh-CN" altLang="en-US" sz="2400" dirty="0" smtClean="0"/>
              <a:t>中的任何一种，均应在</a:t>
            </a:r>
            <a:r>
              <a:rPr lang="en-US" altLang="zh-CN" sz="2400" b="1" dirty="0" smtClean="0">
                <a:solidFill>
                  <a:schemeClr val="folHlink"/>
                </a:solidFill>
              </a:rPr>
              <a:t>2018</a:t>
            </a:r>
            <a:r>
              <a:rPr lang="zh-CN" altLang="en-US" sz="2400" b="1" dirty="0" smtClean="0">
                <a:solidFill>
                  <a:schemeClr val="folHlink"/>
                </a:solidFill>
              </a:rPr>
              <a:t>年</a:t>
            </a:r>
            <a:r>
              <a:rPr lang="en-US" altLang="zh-CN" sz="2400" b="1" dirty="0" smtClean="0">
                <a:solidFill>
                  <a:schemeClr val="folHlink"/>
                </a:solidFill>
              </a:rPr>
              <a:t>7</a:t>
            </a:r>
            <a:r>
              <a:rPr lang="zh-CN" altLang="en-US" sz="2400" b="1" dirty="0" smtClean="0">
                <a:solidFill>
                  <a:schemeClr val="folHlink"/>
                </a:solidFill>
              </a:rPr>
              <a:t>月</a:t>
            </a:r>
            <a:r>
              <a:rPr lang="en-US" altLang="zh-CN" sz="2400" b="1" dirty="0" smtClean="0">
                <a:solidFill>
                  <a:schemeClr val="folHlink"/>
                </a:solidFill>
              </a:rPr>
              <a:t>5</a:t>
            </a:r>
            <a:r>
              <a:rPr lang="zh-CN" altLang="en-US" sz="2400" b="1" dirty="0" smtClean="0">
                <a:solidFill>
                  <a:schemeClr val="folHlink"/>
                </a:solidFill>
              </a:rPr>
              <a:t>日前</a:t>
            </a:r>
            <a:r>
              <a:rPr lang="zh-CN" altLang="en-US" sz="2400" dirty="0" smtClean="0"/>
              <a:t>完成选题。在选题结束后，由指导教师负责填写并提交 </a:t>
            </a:r>
            <a:r>
              <a:rPr lang="zh-CN" altLang="en-US" sz="2400" dirty="0" smtClean="0">
                <a:latin typeface="宋体" pitchFamily="2" charset="-122"/>
              </a:rPr>
              <a:t>“</a:t>
            </a:r>
            <a:r>
              <a:rPr lang="zh-CN" altLang="en-US" sz="2400" dirty="0" smtClean="0"/>
              <a:t>乐山师范学院</a:t>
            </a:r>
            <a:r>
              <a:rPr lang="en-US" altLang="zh-CN" sz="2400" dirty="0" smtClean="0"/>
              <a:t>2019</a:t>
            </a:r>
            <a:r>
              <a:rPr lang="zh-CN" altLang="en-US" sz="2400" dirty="0" smtClean="0"/>
              <a:t>届毕业设计（论文）选题汇总表</a:t>
            </a:r>
            <a:r>
              <a:rPr lang="en-US" altLang="zh-CN" sz="2400" dirty="0" smtClean="0"/>
              <a:t>.</a:t>
            </a:r>
            <a:r>
              <a:rPr lang="en-US" altLang="zh-CN" sz="2400" dirty="0" err="1" smtClean="0"/>
              <a:t>xls</a:t>
            </a:r>
            <a:r>
              <a:rPr lang="en-US" altLang="zh-CN" sz="2400" dirty="0" smtClean="0">
                <a:latin typeface="宋体" pitchFamily="2" charset="-122"/>
              </a:rPr>
              <a:t>”</a:t>
            </a:r>
            <a:r>
              <a:rPr lang="zh-CN" altLang="en-US" sz="2400" dirty="0" smtClean="0"/>
              <a:t>，学院只认定由指导教师提交的选题汇总表。</a:t>
            </a:r>
          </a:p>
        </p:txBody>
      </p:sp>
      <p:sp>
        <p:nvSpPr>
          <p:cNvPr id="8196" name="灯片编号占位符 1"/>
          <p:cNvSpPr>
            <a:spLocks noGrp="1"/>
          </p:cNvSpPr>
          <p:nvPr>
            <p:ph type="sldNum" sz="quarter" idx="12"/>
          </p:nvPr>
        </p:nvSpPr>
        <p:spPr>
          <a:noFill/>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fld id="{E264A8FF-F8CC-47AB-8005-40AA235ED9E3}" type="slidenum">
              <a:rPr lang="en-US" altLang="zh-CN" smtClean="0"/>
              <a:pPr eaLnBrk="1" hangingPunct="1"/>
              <a:t>6</a:t>
            </a:fld>
            <a:endParaRPr lang="en-US" altLang="zh-CN"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dissolve">
                                      <p:cBhvr>
                                        <p:cTn id="7" dur="500"/>
                                        <p:tgtEl>
                                          <p:spTgt spid="18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Effect transition="in" filter="dissolve">
                                      <p:cBhvr>
                                        <p:cTn id="12" dur="500"/>
                                        <p:tgtEl>
                                          <p:spTgt spid="184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Effect transition="in" filter="dissolve">
                                      <p:cBhvr>
                                        <p:cTn id="17" dur="500"/>
                                        <p:tgtEl>
                                          <p:spTgt spid="1843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35">
                                            <p:txEl>
                                              <p:pRg st="2" end="2"/>
                                            </p:txEl>
                                          </p:spTgt>
                                        </p:tgtEl>
                                        <p:attrNameLst>
                                          <p:attrName>style.visibility</p:attrName>
                                        </p:attrNameLst>
                                      </p:cBhvr>
                                      <p:to>
                                        <p:strVal val="visible"/>
                                      </p:to>
                                    </p:set>
                                    <p:animEffect transition="in" filter="dissolve">
                                      <p:cBhvr>
                                        <p:cTn id="22" dur="500"/>
                                        <p:tgtEl>
                                          <p:spTgt spid="1843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435">
                                            <p:txEl>
                                              <p:pRg st="3" end="3"/>
                                            </p:txEl>
                                          </p:spTgt>
                                        </p:tgtEl>
                                        <p:attrNameLst>
                                          <p:attrName>style.visibility</p:attrName>
                                        </p:attrNameLst>
                                      </p:cBhvr>
                                      <p:to>
                                        <p:strVal val="visible"/>
                                      </p:to>
                                    </p:set>
                                    <p:animEffect transition="in" filter="dissolve">
                                      <p:cBhvr>
                                        <p:cTn id="27" dur="5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zh-CN" smtClean="0"/>
              <a:t>3.2 </a:t>
            </a:r>
            <a:r>
              <a:rPr lang="zh-CN" altLang="en-US" smtClean="0"/>
              <a:t>学生选题</a:t>
            </a:r>
          </a:p>
        </p:txBody>
      </p:sp>
      <p:sp>
        <p:nvSpPr>
          <p:cNvPr id="18435" name="Rectangle 3"/>
          <p:cNvSpPr>
            <a:spLocks noGrp="1" noChangeArrowheads="1"/>
          </p:cNvSpPr>
          <p:nvPr>
            <p:ph type="body" idx="1"/>
          </p:nvPr>
        </p:nvSpPr>
        <p:spPr>
          <a:xfrm>
            <a:off x="762000" y="1524000"/>
            <a:ext cx="8077200" cy="5029200"/>
          </a:xfrm>
        </p:spPr>
        <p:txBody>
          <a:bodyPr>
            <a:normAutofit fontScale="92500" lnSpcReduction="10000"/>
          </a:bodyPr>
          <a:lstStyle/>
          <a:p>
            <a:pPr eaLnBrk="1" hangingPunct="1">
              <a:lnSpc>
                <a:spcPct val="90000"/>
              </a:lnSpc>
            </a:pPr>
            <a:r>
              <a:rPr lang="zh-CN" altLang="en-US" sz="2400" dirty="0" smtClean="0"/>
              <a:t>选题结束一周内，学生应主动联系指导教师，共同明确毕业设计（论文）具体要求，老师要向学生布置毕业设计（论文）开题任务，告知毕业设计（论文）阶段检查时间及要求，并对学生实施指导。</a:t>
            </a:r>
          </a:p>
          <a:p>
            <a:pPr eaLnBrk="1" hangingPunct="1">
              <a:lnSpc>
                <a:spcPct val="90000"/>
              </a:lnSpc>
            </a:pPr>
            <a:r>
              <a:rPr lang="zh-CN" altLang="en-US" sz="2400" dirty="0" smtClean="0"/>
              <a:t>毕业设计（论文）题目一旦确定，原则上不允许后期更改。</a:t>
            </a:r>
            <a:endParaRPr lang="en-US" altLang="zh-CN" sz="2400" dirty="0" smtClean="0"/>
          </a:p>
          <a:p>
            <a:pPr eaLnBrk="1" hangingPunct="1">
              <a:lnSpc>
                <a:spcPct val="90000"/>
              </a:lnSpc>
            </a:pPr>
            <a:r>
              <a:rPr lang="zh-CN" altLang="en-US" sz="2400" dirty="0" smtClean="0"/>
              <a:t>对于大四阶段自费到企业开展专业技能培训或实习的学生，学院将采用“双导师”制度。其毕业设计课题可以由企业提供并指导，但仍需按照学校和学院的要求完成所有文档及材料，答辩时可依据企业所安排的时间和地点，由我院指派相应老师前往企业出席答辩环节并评定答辩成绩。</a:t>
            </a:r>
            <a:endParaRPr lang="en-US" altLang="zh-CN" sz="2400" dirty="0" smtClean="0"/>
          </a:p>
          <a:p>
            <a:pPr eaLnBrk="1" hangingPunct="1">
              <a:lnSpc>
                <a:spcPct val="90000"/>
              </a:lnSpc>
            </a:pPr>
            <a:r>
              <a:rPr lang="zh-CN" altLang="en-US" sz="2400" dirty="0"/>
              <a:t> </a:t>
            </a:r>
            <a:r>
              <a:rPr lang="zh-CN" altLang="en-US" sz="2400" b="1" dirty="0"/>
              <a:t>“</a:t>
            </a:r>
            <a:r>
              <a:rPr lang="zh-CN" altLang="en-US" sz="2400" b="1" dirty="0">
                <a:solidFill>
                  <a:schemeClr val="tx2"/>
                </a:solidFill>
              </a:rPr>
              <a:t>免于答辩</a:t>
            </a:r>
            <a:r>
              <a:rPr lang="zh-CN" altLang="en-US" sz="2400" b="1" dirty="0"/>
              <a:t>”类</a:t>
            </a:r>
            <a:r>
              <a:rPr lang="zh-CN" altLang="en-US" sz="2400" dirty="0"/>
              <a:t>：学生在校期间以我校为署名单位取得的有关研究性成果（在核心刊物发表的论文、有项目支撑并在公开刊物发表的论文、获得省级一等奖或国家级二等奖及以上的作品、发明专利等</a:t>
            </a:r>
            <a:r>
              <a:rPr lang="zh-CN" altLang="en-US" sz="2400" dirty="0" smtClean="0"/>
              <a:t>），对应的毕业设计项目可准许免于</a:t>
            </a:r>
            <a:r>
              <a:rPr lang="zh-CN" altLang="en-US" sz="2400" dirty="0"/>
              <a:t>答辩，其考核成绩可评定为“良好”及以上，如果是团体性成果则必须排名前二位，且必须遵循一人一题的原则。</a:t>
            </a:r>
          </a:p>
          <a:p>
            <a:pPr eaLnBrk="1" hangingPunct="1">
              <a:lnSpc>
                <a:spcPct val="90000"/>
              </a:lnSpc>
            </a:pPr>
            <a:endParaRPr lang="zh-CN" altLang="en-US" sz="2400" dirty="0" smtClean="0"/>
          </a:p>
        </p:txBody>
      </p:sp>
      <p:sp>
        <p:nvSpPr>
          <p:cNvPr id="9220" name="灯片编号占位符 1"/>
          <p:cNvSpPr>
            <a:spLocks noGrp="1"/>
          </p:cNvSpPr>
          <p:nvPr>
            <p:ph type="sldNum" sz="quarter" idx="12"/>
          </p:nvPr>
        </p:nvSpPr>
        <p:spPr>
          <a:noFill/>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fld id="{B47F87D8-67FE-4723-8A7A-7DBE4D9D3D61}" type="slidenum">
              <a:rPr lang="en-US" altLang="zh-CN" smtClean="0"/>
              <a:pPr eaLnBrk="1" hangingPunct="1"/>
              <a:t>7</a:t>
            </a:fld>
            <a:endParaRPr lang="en-US" altLang="zh-CN"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dissolve">
                                      <p:cBhvr>
                                        <p:cTn id="7" dur="500"/>
                                        <p:tgtEl>
                                          <p:spTgt spid="18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Effect transition="in" filter="dissolve">
                                      <p:cBhvr>
                                        <p:cTn id="12" dur="500"/>
                                        <p:tgtEl>
                                          <p:spTgt spid="184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Effect transition="in" filter="dissolve">
                                      <p:cBhvr>
                                        <p:cTn id="17" dur="500"/>
                                        <p:tgtEl>
                                          <p:spTgt spid="184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35">
                                            <p:txEl>
                                              <p:pRg st="2" end="2"/>
                                            </p:txEl>
                                          </p:spTgt>
                                        </p:tgtEl>
                                        <p:attrNameLst>
                                          <p:attrName>style.visibility</p:attrName>
                                        </p:attrNameLst>
                                      </p:cBhvr>
                                      <p:to>
                                        <p:strVal val="visible"/>
                                      </p:to>
                                    </p:set>
                                    <p:animEffect transition="in" filter="dissolve">
                                      <p:cBhvr>
                                        <p:cTn id="22" dur="500"/>
                                        <p:tgtEl>
                                          <p:spTgt spid="1843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435">
                                            <p:txEl>
                                              <p:pRg st="3" end="3"/>
                                            </p:txEl>
                                          </p:spTgt>
                                        </p:tgtEl>
                                        <p:attrNameLst>
                                          <p:attrName>style.visibility</p:attrName>
                                        </p:attrNameLst>
                                      </p:cBhvr>
                                      <p:to>
                                        <p:strVal val="visible"/>
                                      </p:to>
                                    </p:set>
                                    <p:animEffect transition="in" filter="dissolve">
                                      <p:cBhvr>
                                        <p:cTn id="27" dur="5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zh-CN" dirty="0" smtClean="0"/>
              <a:t>3.3 </a:t>
            </a:r>
            <a:r>
              <a:rPr lang="zh-CN" altLang="en-US" dirty="0"/>
              <a:t>项目</a:t>
            </a:r>
            <a:r>
              <a:rPr lang="zh-CN" altLang="en-US" dirty="0" smtClean="0"/>
              <a:t>开题</a:t>
            </a:r>
          </a:p>
        </p:txBody>
      </p:sp>
      <p:sp>
        <p:nvSpPr>
          <p:cNvPr id="19459" name="Rectangle 3"/>
          <p:cNvSpPr>
            <a:spLocks noGrp="1" noChangeArrowheads="1"/>
          </p:cNvSpPr>
          <p:nvPr>
            <p:ph type="body" idx="1"/>
          </p:nvPr>
        </p:nvSpPr>
        <p:spPr/>
        <p:txBody>
          <a:bodyPr/>
          <a:lstStyle/>
          <a:p>
            <a:pPr eaLnBrk="1" hangingPunct="1"/>
            <a:r>
              <a:rPr lang="zh-CN" altLang="en-US" dirty="0" smtClean="0"/>
              <a:t>学生必须在</a:t>
            </a:r>
            <a:r>
              <a:rPr lang="en-US" altLang="zh-CN" b="1" dirty="0" smtClean="0">
                <a:solidFill>
                  <a:schemeClr val="folHlink"/>
                </a:solidFill>
              </a:rPr>
              <a:t>2018</a:t>
            </a:r>
            <a:r>
              <a:rPr lang="zh-CN" altLang="en-US" b="1" dirty="0" smtClean="0">
                <a:solidFill>
                  <a:schemeClr val="folHlink"/>
                </a:solidFill>
              </a:rPr>
              <a:t>年</a:t>
            </a:r>
            <a:r>
              <a:rPr lang="en-US" altLang="zh-CN" b="1" dirty="0" smtClean="0">
                <a:solidFill>
                  <a:schemeClr val="folHlink"/>
                </a:solidFill>
              </a:rPr>
              <a:t>9</a:t>
            </a:r>
            <a:r>
              <a:rPr lang="zh-CN" altLang="en-US" b="1" dirty="0" smtClean="0">
                <a:solidFill>
                  <a:schemeClr val="folHlink"/>
                </a:solidFill>
              </a:rPr>
              <a:t>月</a:t>
            </a:r>
            <a:r>
              <a:rPr lang="en-US" altLang="zh-CN" b="1" dirty="0" smtClean="0">
                <a:solidFill>
                  <a:schemeClr val="folHlink"/>
                </a:solidFill>
              </a:rPr>
              <a:t>10</a:t>
            </a:r>
            <a:r>
              <a:rPr lang="zh-CN" altLang="en-US" b="1" dirty="0" smtClean="0">
                <a:solidFill>
                  <a:schemeClr val="folHlink"/>
                </a:solidFill>
              </a:rPr>
              <a:t>日前</a:t>
            </a:r>
            <a:r>
              <a:rPr lang="zh-CN" altLang="en-US" dirty="0" smtClean="0"/>
              <a:t>向指导教师提交“开题报告</a:t>
            </a:r>
            <a:r>
              <a:rPr lang="zh-CN" altLang="en-US" dirty="0" smtClean="0">
                <a:latin typeface="宋体" pitchFamily="2" charset="-122"/>
              </a:rPr>
              <a:t>”、“任务书”、“项目阅读报告”</a:t>
            </a:r>
            <a:r>
              <a:rPr lang="zh-CN" altLang="en-US" dirty="0" smtClean="0"/>
              <a:t>，上述材料将作为答辩环节的重要评定依据。对于逾期不交或检查不合格的学生，不得参加毕业设计后续环节。</a:t>
            </a:r>
          </a:p>
        </p:txBody>
      </p:sp>
      <p:sp>
        <p:nvSpPr>
          <p:cNvPr id="10244" name="灯片编号占位符 1"/>
          <p:cNvSpPr>
            <a:spLocks noGrp="1"/>
          </p:cNvSpPr>
          <p:nvPr>
            <p:ph type="sldNum" sz="quarter" idx="12"/>
          </p:nvPr>
        </p:nvSpPr>
        <p:spPr>
          <a:noFill/>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fld id="{B7909B88-6467-4963-B50D-3F880946B871}" type="slidenum">
              <a:rPr lang="en-US" altLang="zh-CN" smtClean="0"/>
              <a:pPr eaLnBrk="1" hangingPunct="1"/>
              <a:t>8</a:t>
            </a:fld>
            <a:endParaRPr lang="en-US" altLang="zh-CN"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dissolve">
                                      <p:cBhvr>
                                        <p:cTn id="7" dur="500"/>
                                        <p:tgtEl>
                                          <p:spTgt spid="194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459">
                                            <p:txEl>
                                              <p:pRg st="0" end="0"/>
                                            </p:txEl>
                                          </p:spTgt>
                                        </p:tgtEl>
                                        <p:attrNameLst>
                                          <p:attrName>style.visibility</p:attrName>
                                        </p:attrNameLst>
                                      </p:cBhvr>
                                      <p:to>
                                        <p:strVal val="visible"/>
                                      </p:to>
                                    </p:set>
                                    <p:animEffect transition="in" filter="dissolve">
                                      <p:cBhvr>
                                        <p:cTn id="12" dur="500"/>
                                        <p:tgtEl>
                                          <p:spTgt spid="194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zh-CN" smtClean="0"/>
              <a:t>3.4 </a:t>
            </a:r>
            <a:r>
              <a:rPr lang="zh-CN" altLang="en-US" smtClean="0"/>
              <a:t>中期答辩</a:t>
            </a:r>
          </a:p>
        </p:txBody>
      </p:sp>
      <p:sp>
        <p:nvSpPr>
          <p:cNvPr id="20483" name="Rectangle 3"/>
          <p:cNvSpPr>
            <a:spLocks noGrp="1" noChangeArrowheads="1"/>
          </p:cNvSpPr>
          <p:nvPr>
            <p:ph type="body" idx="1"/>
          </p:nvPr>
        </p:nvSpPr>
        <p:spPr>
          <a:xfrm>
            <a:off x="685800" y="1752600"/>
            <a:ext cx="8077200" cy="4572000"/>
          </a:xfrm>
        </p:spPr>
        <p:txBody>
          <a:bodyPr/>
          <a:lstStyle/>
          <a:p>
            <a:pPr eaLnBrk="1" hangingPunct="1"/>
            <a:r>
              <a:rPr lang="zh-CN" altLang="en-US" dirty="0" smtClean="0"/>
              <a:t>学院将针对</a:t>
            </a:r>
            <a:r>
              <a:rPr lang="en-US" altLang="zh-CN" dirty="0" smtClean="0"/>
              <a:t>2019</a:t>
            </a:r>
            <a:r>
              <a:rPr lang="zh-CN" altLang="en-US" dirty="0" smtClean="0"/>
              <a:t>届实施毕业设计中期答辩，以便于对毕业设计的进度进行监督和管控，学生经指导教师同意后方能参加中期答辩。未取得中期答辩资格或中期答辩未通过者均不得参加正式的毕业答辩，直接进入二辩环节。</a:t>
            </a:r>
          </a:p>
          <a:p>
            <a:pPr eaLnBrk="1" hangingPunct="1"/>
            <a:r>
              <a:rPr lang="zh-CN" altLang="en-US" dirty="0" smtClean="0"/>
              <a:t>中期答辩时间（暂定）：</a:t>
            </a:r>
            <a:r>
              <a:rPr lang="en-US" altLang="zh-CN" b="1" dirty="0" smtClean="0">
                <a:solidFill>
                  <a:schemeClr val="folHlink"/>
                </a:solidFill>
              </a:rPr>
              <a:t>2019</a:t>
            </a:r>
            <a:r>
              <a:rPr lang="zh-CN" altLang="en-US" b="1" dirty="0" smtClean="0">
                <a:solidFill>
                  <a:schemeClr val="folHlink"/>
                </a:solidFill>
              </a:rPr>
              <a:t>年</a:t>
            </a:r>
            <a:r>
              <a:rPr lang="en-US" altLang="zh-CN" b="1" dirty="0" smtClean="0">
                <a:solidFill>
                  <a:schemeClr val="folHlink"/>
                </a:solidFill>
              </a:rPr>
              <a:t>3</a:t>
            </a:r>
            <a:r>
              <a:rPr lang="zh-CN" altLang="en-US" b="1" dirty="0" smtClean="0">
                <a:solidFill>
                  <a:schemeClr val="folHlink"/>
                </a:solidFill>
              </a:rPr>
              <a:t>月</a:t>
            </a:r>
            <a:r>
              <a:rPr lang="en-US" altLang="zh-CN" b="1" dirty="0" smtClean="0">
                <a:solidFill>
                  <a:schemeClr val="folHlink"/>
                </a:solidFill>
              </a:rPr>
              <a:t>2</a:t>
            </a:r>
            <a:r>
              <a:rPr lang="zh-CN" altLang="en-US" b="1" dirty="0" smtClean="0">
                <a:solidFill>
                  <a:schemeClr val="folHlink"/>
                </a:solidFill>
              </a:rPr>
              <a:t>日</a:t>
            </a:r>
          </a:p>
        </p:txBody>
      </p:sp>
      <p:sp>
        <p:nvSpPr>
          <p:cNvPr id="11268" name="灯片编号占位符 1"/>
          <p:cNvSpPr>
            <a:spLocks noGrp="1"/>
          </p:cNvSpPr>
          <p:nvPr>
            <p:ph type="sldNum" sz="quarter" idx="12"/>
          </p:nvPr>
        </p:nvSpPr>
        <p:spPr>
          <a:noFill/>
        </p:spPr>
        <p:txBody>
          <a:bodyPr/>
          <a:lstStyle>
            <a:lvl1pPr eaLnBrk="0" hangingPunct="0">
              <a:defRPr>
                <a:solidFill>
                  <a:schemeClr val="tx1"/>
                </a:solidFill>
                <a:latin typeface="Tahoma" pitchFamily="34" charset="0"/>
                <a:ea typeface="宋体" pitchFamily="2" charset="-122"/>
              </a:defRPr>
            </a:lvl1pPr>
            <a:lvl2pPr marL="742950" indent="-285750" eaLnBrk="0" hangingPunct="0">
              <a:defRPr>
                <a:solidFill>
                  <a:schemeClr val="tx1"/>
                </a:solidFill>
                <a:latin typeface="Tahoma" pitchFamily="34" charset="0"/>
                <a:ea typeface="宋体" pitchFamily="2" charset="-122"/>
              </a:defRPr>
            </a:lvl2pPr>
            <a:lvl3pPr marL="1143000" indent="-228600" eaLnBrk="0" hangingPunct="0">
              <a:defRPr>
                <a:solidFill>
                  <a:schemeClr val="tx1"/>
                </a:solidFill>
                <a:latin typeface="Tahoma" pitchFamily="34" charset="0"/>
                <a:ea typeface="宋体" pitchFamily="2" charset="-122"/>
              </a:defRPr>
            </a:lvl3pPr>
            <a:lvl4pPr marL="1600200" indent="-228600" eaLnBrk="0" hangingPunct="0">
              <a:defRPr>
                <a:solidFill>
                  <a:schemeClr val="tx1"/>
                </a:solidFill>
                <a:latin typeface="Tahoma" pitchFamily="34" charset="0"/>
                <a:ea typeface="宋体" pitchFamily="2" charset="-122"/>
              </a:defRPr>
            </a:lvl4pPr>
            <a:lvl5pPr marL="2057400" indent="-228600" eaLnBrk="0" hangingPunct="0">
              <a:defRPr>
                <a:solidFill>
                  <a:schemeClr val="tx1"/>
                </a:solidFill>
                <a:latin typeface="Tahoma" pitchFamily="34" charset="0"/>
                <a:ea typeface="宋体" pitchFamily="2" charset="-122"/>
              </a:defRPr>
            </a:lvl5pPr>
            <a:lvl6pPr marL="2514600" indent="-228600" eaLnBrk="0" fontAlgn="base" hangingPunct="0">
              <a:spcBef>
                <a:spcPct val="0"/>
              </a:spcBef>
              <a:spcAft>
                <a:spcPct val="0"/>
              </a:spcAft>
              <a:defRPr>
                <a:solidFill>
                  <a:schemeClr val="tx1"/>
                </a:solidFill>
                <a:latin typeface="Tahoma" pitchFamily="34" charset="0"/>
                <a:ea typeface="宋体" pitchFamily="2" charset="-122"/>
              </a:defRPr>
            </a:lvl6pPr>
            <a:lvl7pPr marL="2971800" indent="-228600" eaLnBrk="0" fontAlgn="base" hangingPunct="0">
              <a:spcBef>
                <a:spcPct val="0"/>
              </a:spcBef>
              <a:spcAft>
                <a:spcPct val="0"/>
              </a:spcAft>
              <a:defRPr>
                <a:solidFill>
                  <a:schemeClr val="tx1"/>
                </a:solidFill>
                <a:latin typeface="Tahoma" pitchFamily="34" charset="0"/>
                <a:ea typeface="宋体" pitchFamily="2" charset="-122"/>
              </a:defRPr>
            </a:lvl7pPr>
            <a:lvl8pPr marL="3429000" indent="-228600" eaLnBrk="0" fontAlgn="base" hangingPunct="0">
              <a:spcBef>
                <a:spcPct val="0"/>
              </a:spcBef>
              <a:spcAft>
                <a:spcPct val="0"/>
              </a:spcAft>
              <a:defRPr>
                <a:solidFill>
                  <a:schemeClr val="tx1"/>
                </a:solidFill>
                <a:latin typeface="Tahoma" pitchFamily="34" charset="0"/>
                <a:ea typeface="宋体" pitchFamily="2" charset="-122"/>
              </a:defRPr>
            </a:lvl8pPr>
            <a:lvl9pPr marL="3886200" indent="-228600" eaLnBrk="0" fontAlgn="base" hangingPunct="0">
              <a:spcBef>
                <a:spcPct val="0"/>
              </a:spcBef>
              <a:spcAft>
                <a:spcPct val="0"/>
              </a:spcAft>
              <a:defRPr>
                <a:solidFill>
                  <a:schemeClr val="tx1"/>
                </a:solidFill>
                <a:latin typeface="Tahoma" pitchFamily="34" charset="0"/>
                <a:ea typeface="宋体" pitchFamily="2" charset="-122"/>
              </a:defRPr>
            </a:lvl9pPr>
          </a:lstStyle>
          <a:p>
            <a:pPr eaLnBrk="1" hangingPunct="1"/>
            <a:fld id="{B36332F0-884A-4299-B9FA-1578D83BD0E5}" type="slidenum">
              <a:rPr lang="en-US" altLang="zh-CN" smtClean="0"/>
              <a:pPr eaLnBrk="1" hangingPunct="1"/>
              <a:t>9</a:t>
            </a:fld>
            <a:endParaRPr lang="en-US" altLang="zh-CN"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dissolve">
                                      <p:cBhvr>
                                        <p:cTn id="7" dur="500"/>
                                        <p:tgtEl>
                                          <p:spTgt spid="204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483">
                                            <p:txEl>
                                              <p:pRg st="0" end="0"/>
                                            </p:txEl>
                                          </p:spTgt>
                                        </p:tgtEl>
                                        <p:attrNameLst>
                                          <p:attrName>style.visibility</p:attrName>
                                        </p:attrNameLst>
                                      </p:cBhvr>
                                      <p:to>
                                        <p:strVal val="visible"/>
                                      </p:to>
                                    </p:set>
                                    <p:animEffect transition="in" filter="dissolve">
                                      <p:cBhvr>
                                        <p:cTn id="12" dur="500"/>
                                        <p:tgtEl>
                                          <p:spTgt spid="204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483">
                                            <p:txEl>
                                              <p:pRg st="1" end="1"/>
                                            </p:txEl>
                                          </p:spTgt>
                                        </p:tgtEl>
                                        <p:attrNameLst>
                                          <p:attrName>style.visibility</p:attrName>
                                        </p:attrNameLst>
                                      </p:cBhvr>
                                      <p:to>
                                        <p:strVal val="visible"/>
                                      </p:to>
                                    </p:set>
                                    <p:animEffect transition="in" filter="dissolve">
                                      <p:cBhvr>
                                        <p:cTn id="17" dur="500"/>
                                        <p:tgtEl>
                                          <p:spTgt spid="204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华文新魏"/>
        <a:cs typeface="宋体"/>
      </a:majorFont>
      <a:minorFont>
        <a:latin typeface="Tahom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457</TotalTime>
  <Words>1373</Words>
  <Application>Microsoft Office PowerPoint</Application>
  <PresentationFormat>全屏显示(4:3)</PresentationFormat>
  <Paragraphs>72</Paragraphs>
  <Slides>15</Slides>
  <Notes>0</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Blends</vt:lpstr>
      <vt:lpstr>计科学院2019届 本科毕业设计（论文） 工作概要</vt:lpstr>
      <vt:lpstr>1、毕业设计（论文）的意义</vt:lpstr>
      <vt:lpstr>2、毕业设计（论文）题目类型</vt:lpstr>
      <vt:lpstr>3、毕业设计（论文）流程</vt:lpstr>
      <vt:lpstr>3.1 课题申报</vt:lpstr>
      <vt:lpstr>3.2 学生选题</vt:lpstr>
      <vt:lpstr>3.2 学生选题</vt:lpstr>
      <vt:lpstr>3.3 项目开题</vt:lpstr>
      <vt:lpstr>3.4 中期答辩</vt:lpstr>
      <vt:lpstr>3.5 正式答辩</vt:lpstr>
      <vt:lpstr>3.6 档案袋整理</vt:lpstr>
      <vt:lpstr>3.6 档案袋整理</vt:lpstr>
      <vt:lpstr>3.6 档案袋整理</vt:lpstr>
      <vt:lpstr>4、一些注意事项</vt:lpstr>
      <vt:lpstr>5、自由提问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项炜</dc:creator>
  <cp:lastModifiedBy>项炜</cp:lastModifiedBy>
  <cp:revision>105</cp:revision>
  <cp:lastPrinted>1601-01-01T00:00:00Z</cp:lastPrinted>
  <dcterms:created xsi:type="dcterms:W3CDTF">2011-06-08T11:35:30Z</dcterms:created>
  <dcterms:modified xsi:type="dcterms:W3CDTF">2018-06-13T02:41:06Z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